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3"/>
  </p:notesMasterIdLst>
  <p:sldIdLst>
    <p:sldId id="256" r:id="rId2"/>
    <p:sldId id="258" r:id="rId3"/>
    <p:sldId id="259" r:id="rId4"/>
    <p:sldId id="260" r:id="rId5"/>
    <p:sldId id="261" r:id="rId6"/>
    <p:sldId id="262" r:id="rId7"/>
    <p:sldId id="282" r:id="rId8"/>
    <p:sldId id="263" r:id="rId9"/>
    <p:sldId id="264" r:id="rId10"/>
    <p:sldId id="265" r:id="rId11"/>
    <p:sldId id="266" r:id="rId12"/>
    <p:sldId id="267" r:id="rId13"/>
    <p:sldId id="272" r:id="rId14"/>
    <p:sldId id="273" r:id="rId15"/>
    <p:sldId id="269" r:id="rId16"/>
    <p:sldId id="270" r:id="rId17"/>
    <p:sldId id="271" r:id="rId18"/>
    <p:sldId id="278" r:id="rId19"/>
    <p:sldId id="279" r:id="rId20"/>
    <p:sldId id="280" r:id="rId21"/>
    <p:sldId id="276" r:id="rId22"/>
  </p:sldIdLst>
  <p:sldSz cx="9144000" cy="5143500" type="screen16x9"/>
  <p:notesSz cx="6858000" cy="9144000"/>
  <p:embeddedFontLst>
    <p:embeddedFont>
      <p:font typeface="Calibri Light" panose="020F0302020204030204" pitchFamily="34" charset="0"/>
      <p:regular r:id="rId24"/>
      <p:italic r:id="rId25"/>
    </p:embeddedFon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Lato" panose="020B060402020202020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3D3D5"/>
    <a:srgbClr val="5EF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96" autoAdjust="0"/>
  </p:normalViewPr>
  <p:slideViewPr>
    <p:cSldViewPr snapToGrid="0">
      <p:cViewPr varScale="1">
        <p:scale>
          <a:sx n="104" d="100"/>
          <a:sy n="104" d="100"/>
        </p:scale>
        <p:origin x="63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Welcome to</a:t>
            </a:r>
            <a:r>
              <a:rPr lang="en-GB" baseline="0" dirty="0" smtClean="0"/>
              <a:t> the presentation for my investigation into the effectiveness of representing 4D geometry through extensions to the 3D cross section.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This project aims to evaluate the effectiveness of 3 extensions to viewing the 3D cross section of 4D space.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order to evaluate their effectiveness, each representation was tested by novice users to test how clearly the representation can describe the surface of the object, convey rotations of an object, and assist in the manipulation of an object.</a:t>
            </a:r>
            <a:endParaRPr lang="en-GB"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f98a6ecc7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f98a6ecc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98a6e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98a6e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f98a6ecc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f98a6ecc7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Motivation - purpose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f98a6ecc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f98a6ecc7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01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f98a6ecc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f98a6ecc7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81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98a6e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98a6e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642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98a6e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98a6e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956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f98a6e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f98a6e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335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f98a6ecc7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f98a6ecc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661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f98a6ecc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f98a6ecc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 3D Euclidian space there are 3 axes:</a:t>
            </a:r>
            <a:r>
              <a:rPr lang="en-US" baseline="0" dirty="0" smtClean="0"/>
              <a:t> x, y and z.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4D there is a fourth perpendicular axis labeled w</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dirty="0" smtClean="0"/>
              <a:t>Don’t try visualize this, its easier just to abstract it to a 3D to 2D example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f98a6ecc7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f98a6ecc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Taking a 3D cross</a:t>
            </a:r>
            <a:r>
              <a:rPr lang="en-US" baseline="0" dirty="0" smtClean="0"/>
              <a:t> section of 4D space is similar to taking a 2D cross section of 3D space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Here a cross section spanning the </a:t>
            </a:r>
            <a:r>
              <a:rPr lang="en-US" baseline="0" dirty="0" err="1" smtClean="0"/>
              <a:t>xy</a:t>
            </a:r>
            <a:r>
              <a:rPr lang="en-US" baseline="0" dirty="0" smtClean="0"/>
              <a:t> plane shows a slice of the sphere. You can see the cross section changes as you pass the object through the slice.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 3D cross section would take a slice along the w axis, spanning x y and z.</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f98a6ecc7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f98a6ecc7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Rather</a:t>
            </a:r>
            <a:r>
              <a:rPr lang="en-US" baseline="0" dirty="0" smtClean="0"/>
              <a:t> than traditional polygon meshes, I used ray marching to build the 4D shapes.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dirty="0" smtClean="0"/>
              <a:t>Not</a:t>
            </a:r>
            <a:r>
              <a:rPr lang="en-US" baseline="0" dirty="0" smtClean="0"/>
              <a:t> only would it be more time consuming to develop several 4D meshes, I would have to implement an algorithm to take the cross section.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Ray marching provides a platform to render several basic primitive objects as mathematical expressions, rather than vertex by vertex, face by face.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Moreover, ray marching over a 3D space automatically takes the 3D cross section of the 4D object, as the ray origin and hit position lie within the same plane along the w axis.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So what is ray marching?</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Ray marching is the process of taking the distance to the nearest surface, and marching forward to work out how to </a:t>
            </a:r>
            <a:r>
              <a:rPr lang="en-US" baseline="0" dirty="0" err="1" smtClean="0"/>
              <a:t>colour</a:t>
            </a:r>
            <a:r>
              <a:rPr lang="en-US" baseline="0" dirty="0" smtClean="0"/>
              <a:t> a pixel.</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Rather than describing a shape through a mesh, shapes are defined through mathematical expression, for example, the sphere is defined as a radius from a point.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This makes it very easy to build shapes that would be very time consuming to make in 4D.</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Once more, ray marching allows for efficient rendering of smooth surfaces, without the need for hundreds of polygons.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f98a6ecc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f98a6ecc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how do we manipulate these shapes?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To</a:t>
            </a:r>
            <a:r>
              <a:rPr lang="en-US" baseline="0" dirty="0" smtClean="0"/>
              <a:t> understand 4D rotation, we need to reimagine the definition of a rotation.</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Rather than rotating about an axis, we rotate about a plane.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Imagine a rotating 2D square. It does not make sense to define the rotation as “about the z axis”. This leaves the dimension.</a:t>
            </a:r>
          </a:p>
          <a:p>
            <a:pPr marL="0" lvl="0" indent="0" algn="l" rtl="0">
              <a:spcBef>
                <a:spcPts val="0"/>
              </a:spcBef>
              <a:spcAft>
                <a:spcPts val="0"/>
              </a:spcAft>
              <a:buNone/>
            </a:pPr>
            <a:r>
              <a:rPr lang="en-US" baseline="0" dirty="0" smtClean="0"/>
              <a:t>Rather we consider the rotation as one about the x y plane.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Planar rotations are extendable to any number of dimensions, axial rotations do not.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f98a6ecc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f98a6ecc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In 4D, there are 6 degrees of rotation, defined by the 6 possible planes of rotation</a:t>
            </a:r>
            <a:r>
              <a:rPr lang="en-GB" baseline="0" dirty="0" smtClean="0"/>
              <a:t> listed on the slide.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f98a6ecc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f98a6ecc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Rotating shapes using</a:t>
            </a:r>
            <a:r>
              <a:rPr lang="en-GB" baseline="0" dirty="0" smtClean="0"/>
              <a:t> familiar </a:t>
            </a:r>
            <a:r>
              <a:rPr lang="en-GB" baseline="0" dirty="0" err="1" smtClean="0"/>
              <a:t>euler</a:t>
            </a:r>
            <a:r>
              <a:rPr lang="en-GB" baseline="0" dirty="0" smtClean="0"/>
              <a:t> </a:t>
            </a:r>
            <a:r>
              <a:rPr lang="en-GB" dirty="0" smtClean="0"/>
              <a:t>angles</a:t>
            </a:r>
            <a:r>
              <a:rPr lang="en-GB" baseline="0" dirty="0" smtClean="0"/>
              <a:t> lead to gimbal lock – a non trivial problem to overcome.</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Generally, we use quaternions to overcome this. </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Quaternions, however are based around axial rotations.</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In geometric algebra, there is an entity known as the rotor.</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The rotor is very similar to the quaternion, but it considers a rotation about a plane.</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A 4D rotor is composed of 3 components, </a:t>
            </a:r>
          </a:p>
          <a:p>
            <a:pPr marL="0" lvl="0" indent="0" algn="l" rtl="0">
              <a:spcBef>
                <a:spcPts val="0"/>
              </a:spcBef>
              <a:spcAft>
                <a:spcPts val="0"/>
              </a:spcAft>
              <a:buNone/>
            </a:pPr>
            <a:r>
              <a:rPr lang="en-GB" baseline="0" dirty="0" smtClean="0"/>
              <a:t>A scalar which defines the amount of rotation</a:t>
            </a:r>
          </a:p>
          <a:p>
            <a:pPr marL="0" lvl="0" indent="0" algn="l" rtl="0">
              <a:spcBef>
                <a:spcPts val="0"/>
              </a:spcBef>
              <a:spcAft>
                <a:spcPts val="0"/>
              </a:spcAft>
              <a:buNone/>
            </a:pPr>
            <a:r>
              <a:rPr lang="en-GB" baseline="0" dirty="0" smtClean="0"/>
              <a:t>A </a:t>
            </a:r>
            <a:r>
              <a:rPr lang="en-GB" baseline="0" dirty="0" err="1" smtClean="0"/>
              <a:t>bivector</a:t>
            </a:r>
            <a:r>
              <a:rPr lang="en-GB" baseline="0" dirty="0" smtClean="0"/>
              <a:t> which defines the plane to rotate about</a:t>
            </a:r>
          </a:p>
          <a:p>
            <a:pPr marL="0" lvl="0" indent="0" algn="l" rtl="0">
              <a:spcBef>
                <a:spcPts val="0"/>
              </a:spcBef>
              <a:spcAft>
                <a:spcPts val="0"/>
              </a:spcAft>
              <a:buNone/>
            </a:pPr>
            <a:r>
              <a:rPr lang="en-GB" baseline="0" dirty="0" smtClean="0"/>
              <a:t>A pseudo scalar - a normalisation component in 4D</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In code, a </a:t>
            </a:r>
            <a:r>
              <a:rPr lang="en-GB" baseline="0" dirty="0" err="1" smtClean="0"/>
              <a:t>bivector</a:t>
            </a:r>
            <a:r>
              <a:rPr lang="en-GB" baseline="0" dirty="0" smtClean="0"/>
              <a:t> is broken down into 6 projections onto each plane of rotation.</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A rotation can be accomplished using what is known as the sandwich product of a vector.</a:t>
            </a:r>
          </a:p>
          <a:p>
            <a:pPr marL="0" lvl="0" indent="0" algn="l" rtl="0">
              <a:spcBef>
                <a:spcPts val="0"/>
              </a:spcBef>
              <a:spcAft>
                <a:spcPts val="0"/>
              </a:spcAft>
              <a:buNone/>
            </a:pPr>
            <a:r>
              <a:rPr lang="en-GB" baseline="0" dirty="0" smtClean="0"/>
              <a:t>The equation for the 4D rotation of a vector using a rotor is shown on the right, and trust me it was not fun to derive.</a:t>
            </a:r>
          </a:p>
        </p:txBody>
      </p:sp>
    </p:spTree>
    <p:extLst>
      <p:ext uri="{BB962C8B-B14F-4D97-AF65-F5344CB8AC3E}">
        <p14:creationId xmlns:p14="http://schemas.microsoft.com/office/powerpoint/2010/main" val="1389818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f98a6ecc7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f98a6ecc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f98a6ecc7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f98a6ecc7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476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497060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5415592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5885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690354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8046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3/24/2022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243419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3/24/2022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308450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3/24/2022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222659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3/24/2022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605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32ABBEA6-7C60-4B02-AE87-00D78D8422AF}" type="datetimeFigureOut">
              <a:rPr lang="en-US" smtClean="0"/>
              <a:t>3/24/2022</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005281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3/24/2022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01749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smtClean="0"/>
              <a:t>3/24/2022</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38809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822960" y="569214"/>
            <a:ext cx="7752080" cy="2674620"/>
          </a:xfrm>
          <a:prstGeom prst="rect">
            <a:avLst/>
          </a:prstGeom>
        </p:spPr>
        <p:txBody>
          <a:bodyPr spcFirstLastPara="1" wrap="square" lIns="91425" tIns="91425" rIns="91425" bIns="91425" anchor="b" anchorCtr="0">
            <a:noAutofit/>
          </a:bodyPr>
          <a:lstStyle/>
          <a:p>
            <a:pPr lvl="0">
              <a:spcBef>
                <a:spcPts val="0"/>
              </a:spcBef>
            </a:pPr>
            <a:r>
              <a:rPr lang="en-GB" sz="4000" dirty="0"/>
              <a:t>An Investigation into Extending a</a:t>
            </a:r>
            <a:r>
              <a:rPr lang="en-GB" sz="2800" dirty="0"/>
              <a:t/>
            </a:r>
            <a:br>
              <a:rPr lang="en-GB" sz="2800" dirty="0"/>
            </a:br>
            <a:r>
              <a:rPr lang="en-GB" sz="4000" dirty="0"/>
              <a:t>3D Cross Section of 4D Geometry</a:t>
            </a:r>
            <a:r>
              <a:rPr lang="en-GB" sz="2800" dirty="0"/>
              <a:t/>
            </a:r>
            <a:br>
              <a:rPr lang="en-GB" sz="2800" dirty="0"/>
            </a:br>
            <a:r>
              <a:rPr lang="en-GB" sz="4000" dirty="0" smtClean="0"/>
              <a:t>and their Effectiveness </a:t>
            </a:r>
            <a:r>
              <a:rPr lang="en-GB" sz="4000" dirty="0"/>
              <a:t>in Teaching </a:t>
            </a:r>
            <a:r>
              <a:rPr lang="en-GB" sz="4000" dirty="0" smtClean="0"/>
              <a:t>Users</a:t>
            </a:r>
            <a:r>
              <a:rPr lang="en-GB" sz="2800" dirty="0" smtClean="0"/>
              <a:t> </a:t>
            </a:r>
            <a:r>
              <a:rPr lang="en-GB" sz="4000" dirty="0" smtClean="0"/>
              <a:t>to </a:t>
            </a:r>
            <a:r>
              <a:rPr lang="en-GB" sz="4000" dirty="0"/>
              <a:t>Manipulating This Geometry</a:t>
            </a:r>
            <a:endParaRPr sz="2800" dirty="0"/>
          </a:p>
        </p:txBody>
      </p:sp>
      <p:sp>
        <p:nvSpPr>
          <p:cNvPr id="87" name="Google Shape;87;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Joe Subbiani</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Multi-Rotational </a:t>
            </a:r>
            <a:r>
              <a:rPr lang="en" sz="2000" dirty="0"/>
              <a:t>Views</a:t>
            </a:r>
            <a:endParaRPr sz="2000" dirty="0"/>
          </a:p>
        </p:txBody>
      </p:sp>
      <p:sp>
        <p:nvSpPr>
          <p:cNvPr id="26"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Extending a Cross Section of a 4D Object</a:t>
            </a:r>
            <a:endParaRPr lang="en-GB"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1031"/>
          <a:stretch/>
        </p:blipFill>
        <p:spPr>
          <a:xfrm>
            <a:off x="2701180" y="2733385"/>
            <a:ext cx="1936887" cy="197217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312" y="1541334"/>
            <a:ext cx="2270808" cy="227080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3977" y="2581008"/>
            <a:ext cx="2276928" cy="2276928"/>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50500"/>
          <a:stretch/>
        </p:blipFill>
        <p:spPr>
          <a:xfrm>
            <a:off x="557041" y="1689903"/>
            <a:ext cx="2095361" cy="211066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3D Axial Rotations on the 3D Component of a 4D Plane of Rotation</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Extending a Cross Section of a 4D Object</a:t>
            </a: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54" y="2003367"/>
            <a:ext cx="4396016" cy="2472759"/>
          </a:xfrm>
          <a:prstGeom prst="rect">
            <a:avLst/>
          </a:prstGeom>
        </p:spPr>
      </p:pic>
      <p:sp>
        <p:nvSpPr>
          <p:cNvPr id="3" name="Rectangle 2"/>
          <p:cNvSpPr/>
          <p:nvPr/>
        </p:nvSpPr>
        <p:spPr>
          <a:xfrm>
            <a:off x="4203598" y="1853850"/>
            <a:ext cx="4214552" cy="252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281184" y="1847790"/>
            <a:ext cx="4214552" cy="252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281184" y="4223824"/>
            <a:ext cx="4214552" cy="252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636618" y="1847790"/>
            <a:ext cx="728417" cy="271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oogle Shape;176;p23"/>
          <p:cNvPicPr preferRelativeResize="0"/>
          <p:nvPr/>
        </p:nvPicPr>
        <p:blipFill rotWithShape="1">
          <a:blip r:embed="rId4">
            <a:alphaModFix/>
          </a:blip>
          <a:srcRect l="2219" b="2458"/>
          <a:stretch/>
        </p:blipFill>
        <p:spPr>
          <a:xfrm>
            <a:off x="1012204" y="2100092"/>
            <a:ext cx="3044900" cy="2128536"/>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smtClean="0"/>
              <a:t>Challenging – time vs data</a:t>
            </a:r>
          </a:p>
          <a:p>
            <a:pPr marL="0" lvl="0" indent="0" algn="l" rtl="0">
              <a:spcBef>
                <a:spcPts val="0"/>
              </a:spcBef>
              <a:spcAft>
                <a:spcPts val="1200"/>
              </a:spcAft>
              <a:buNone/>
            </a:pPr>
            <a:endParaRPr lang="en-GB" dirty="0"/>
          </a:p>
          <a:p>
            <a:pPr marL="0" lvl="0" indent="0" algn="l" rtl="0">
              <a:spcBef>
                <a:spcPts val="0"/>
              </a:spcBef>
              <a:spcAft>
                <a:spcPts val="1200"/>
              </a:spcAft>
              <a:buNone/>
            </a:pPr>
            <a:r>
              <a:rPr lang="en-GB" dirty="0" smtClean="0"/>
              <a:t>May have been too short for users</a:t>
            </a:r>
            <a:endParaRPr dirty="0"/>
          </a:p>
        </p:txBody>
      </p:sp>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The Experiment</a:t>
            </a:r>
            <a:endParaRPr lang="en-GB" dirty="0"/>
          </a:p>
        </p:txBody>
      </p:sp>
      <p:sp>
        <p:nvSpPr>
          <p:cNvPr id="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Challenges</a:t>
            </a:r>
            <a:endParaRPr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smtClean="0"/>
              <a:t>Stages in learning process</a:t>
            </a:r>
          </a:p>
          <a:p>
            <a:pPr marL="0" lvl="0" indent="0" algn="l" rtl="0">
              <a:spcBef>
                <a:spcPts val="0"/>
              </a:spcBef>
              <a:spcAft>
                <a:spcPts val="1200"/>
              </a:spcAft>
              <a:buNone/>
            </a:pPr>
            <a:r>
              <a:rPr lang="en-GB" dirty="0" smtClean="0"/>
              <a:t>Needs people to understand</a:t>
            </a:r>
          </a:p>
        </p:txBody>
      </p:sp>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The Experiment</a:t>
            </a:r>
            <a:endParaRPr lang="en-GB" dirty="0"/>
          </a:p>
        </p:txBody>
      </p:sp>
      <p:sp>
        <p:nvSpPr>
          <p:cNvPr id="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dirty="0" smtClean="0"/>
              <a:t>The v</a:t>
            </a:r>
            <a:r>
              <a:rPr lang="en" sz="2000" dirty="0" smtClean="0"/>
              <a:t>an Hiele Model of Geometric Thinking</a:t>
            </a:r>
            <a:endParaRPr sz="2000" dirty="0"/>
          </a:p>
        </p:txBody>
      </p:sp>
    </p:spTree>
    <p:extLst>
      <p:ext uri="{BB962C8B-B14F-4D97-AF65-F5344CB8AC3E}">
        <p14:creationId xmlns:p14="http://schemas.microsoft.com/office/powerpoint/2010/main" val="3052331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smtClean="0"/>
              <a:t>Video</a:t>
            </a:r>
          </a:p>
          <a:p>
            <a:pPr marL="0" lvl="0" indent="0" algn="l" rtl="0">
              <a:spcBef>
                <a:spcPts val="0"/>
              </a:spcBef>
              <a:spcAft>
                <a:spcPts val="1200"/>
              </a:spcAft>
              <a:buNone/>
            </a:pPr>
            <a:endParaRPr lang="en-GB" dirty="0"/>
          </a:p>
          <a:p>
            <a:pPr marL="0" lvl="0" indent="0" algn="l" rtl="0">
              <a:spcBef>
                <a:spcPts val="0"/>
              </a:spcBef>
              <a:spcAft>
                <a:spcPts val="1200"/>
              </a:spcAft>
              <a:buNone/>
            </a:pPr>
            <a:r>
              <a:rPr lang="en-GB" dirty="0" smtClean="0"/>
              <a:t>Small time to interact</a:t>
            </a:r>
          </a:p>
          <a:p>
            <a:pPr marL="0" lvl="0" indent="0" algn="l" rtl="0">
              <a:spcBef>
                <a:spcPts val="0"/>
              </a:spcBef>
              <a:spcAft>
                <a:spcPts val="1200"/>
              </a:spcAft>
              <a:buNone/>
            </a:pPr>
            <a:endParaRPr lang="en-GB" dirty="0"/>
          </a:p>
          <a:p>
            <a:pPr marL="0" lvl="0" indent="0" algn="l" rtl="0">
              <a:spcBef>
                <a:spcPts val="0"/>
              </a:spcBef>
              <a:spcAft>
                <a:spcPts val="1200"/>
              </a:spcAft>
              <a:buNone/>
            </a:pPr>
            <a:r>
              <a:rPr lang="en-GB" dirty="0" smtClean="0"/>
              <a:t>Very much encourage questions</a:t>
            </a:r>
          </a:p>
        </p:txBody>
      </p:sp>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The Experiment</a:t>
            </a:r>
            <a:endParaRPr lang="en-GB" dirty="0"/>
          </a:p>
        </p:txBody>
      </p:sp>
      <p:sp>
        <p:nvSpPr>
          <p:cNvPr id="5" name="Google Shape;17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dirty="0" smtClean="0"/>
              <a:t>Introduction</a:t>
            </a:r>
            <a:endParaRPr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878" y="2011680"/>
            <a:ext cx="4139191" cy="2328295"/>
          </a:xfrm>
          <a:prstGeom prst="rect">
            <a:avLst/>
          </a:prstGeom>
        </p:spPr>
      </p:pic>
      <p:sp>
        <p:nvSpPr>
          <p:cNvPr id="8" name="Rectangle 7"/>
          <p:cNvSpPr/>
          <p:nvPr/>
        </p:nvSpPr>
        <p:spPr>
          <a:xfrm>
            <a:off x="3979517" y="1847790"/>
            <a:ext cx="4214552" cy="252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979517" y="4223824"/>
            <a:ext cx="4214552" cy="252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0818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Shape Matching</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smtClean="0"/>
              <a:t>The Experiment</a:t>
            </a:r>
            <a:endParaRPr lang="en-GB" dirty="0"/>
          </a:p>
        </p:txBody>
      </p:sp>
      <p:grpSp>
        <p:nvGrpSpPr>
          <p:cNvPr id="2" name="Group 1"/>
          <p:cNvGrpSpPr/>
          <p:nvPr/>
        </p:nvGrpSpPr>
        <p:grpSpPr>
          <a:xfrm>
            <a:off x="6448212" y="1301244"/>
            <a:ext cx="1969937" cy="3093250"/>
            <a:chOff x="-19525957" y="-9033922"/>
            <a:chExt cx="18288000" cy="28716329"/>
          </a:xfrm>
        </p:grpSpPr>
        <p:pic>
          <p:nvPicPr>
            <p:cNvPr id="8" name="Picture 7"/>
            <p:cNvPicPr>
              <a:picLocks noChangeAspect="1"/>
            </p:cNvPicPr>
            <p:nvPr/>
          </p:nvPicPr>
          <p:blipFill rotWithShape="1">
            <a:blip r:embed="rId3"/>
            <a:srcRect t="2930"/>
            <a:stretch/>
          </p:blipFill>
          <p:spPr>
            <a:xfrm>
              <a:off x="-19525957" y="10085190"/>
              <a:ext cx="18288000" cy="9597217"/>
            </a:xfrm>
            <a:prstGeom prst="rect">
              <a:avLst/>
            </a:prstGeom>
          </p:spPr>
        </p:pic>
        <p:pic>
          <p:nvPicPr>
            <p:cNvPr id="9" name="Picture 8"/>
            <p:cNvPicPr>
              <a:picLocks noChangeAspect="1"/>
            </p:cNvPicPr>
            <p:nvPr/>
          </p:nvPicPr>
          <p:blipFill rotWithShape="1">
            <a:blip r:embed="rId4"/>
            <a:srcRect t="3070"/>
            <a:stretch/>
          </p:blipFill>
          <p:spPr>
            <a:xfrm>
              <a:off x="-19525957" y="510988"/>
              <a:ext cx="18288000" cy="9574202"/>
            </a:xfrm>
            <a:prstGeom prst="rect">
              <a:avLst/>
            </a:prstGeom>
          </p:spPr>
        </p:pic>
        <p:pic>
          <p:nvPicPr>
            <p:cNvPr id="10" name="Picture 9"/>
            <p:cNvPicPr>
              <a:picLocks noChangeAspect="1"/>
            </p:cNvPicPr>
            <p:nvPr/>
          </p:nvPicPr>
          <p:blipFill rotWithShape="1">
            <a:blip r:embed="rId5"/>
            <a:srcRect t="3268"/>
            <a:stretch/>
          </p:blipFill>
          <p:spPr>
            <a:xfrm>
              <a:off x="-19525957" y="-9033922"/>
              <a:ext cx="18288000" cy="9554674"/>
            </a:xfrm>
            <a:prstGeom prst="rect">
              <a:avLst/>
            </a:prstGeom>
          </p:spPr>
        </p:pic>
      </p:grpSp>
    </p:spTree>
    <p:extLst>
      <p:ext uri="{BB962C8B-B14F-4D97-AF65-F5344CB8AC3E}">
        <p14:creationId xmlns:p14="http://schemas.microsoft.com/office/powerpoint/2010/main" val="583251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Rotation Matching</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smtClean="0"/>
              <a:t>The Experiment</a:t>
            </a:r>
            <a:endParaRPr lang="en-GB" dirty="0"/>
          </a:p>
        </p:txBody>
      </p:sp>
      <p:grpSp>
        <p:nvGrpSpPr>
          <p:cNvPr id="2" name="Group 1"/>
          <p:cNvGrpSpPr/>
          <p:nvPr/>
        </p:nvGrpSpPr>
        <p:grpSpPr>
          <a:xfrm>
            <a:off x="6896368" y="1298525"/>
            <a:ext cx="1475776" cy="3075843"/>
            <a:chOff x="10347457" y="-15186500"/>
            <a:chExt cx="18326100" cy="38195637"/>
          </a:xfrm>
        </p:grpSpPr>
        <p:pic>
          <p:nvPicPr>
            <p:cNvPr id="4" name="Picture 3"/>
            <p:cNvPicPr>
              <a:picLocks noChangeAspect="1"/>
            </p:cNvPicPr>
            <p:nvPr/>
          </p:nvPicPr>
          <p:blipFill rotWithShape="1">
            <a:blip r:embed="rId3"/>
            <a:srcRect t="2802" b="802"/>
            <a:stretch/>
          </p:blipFill>
          <p:spPr>
            <a:xfrm>
              <a:off x="10347457" y="13478469"/>
              <a:ext cx="18288000" cy="9530668"/>
            </a:xfrm>
            <a:prstGeom prst="rect">
              <a:avLst/>
            </a:prstGeom>
          </p:spPr>
        </p:pic>
        <p:pic>
          <p:nvPicPr>
            <p:cNvPr id="6" name="Picture 5"/>
            <p:cNvPicPr>
              <a:picLocks noChangeAspect="1"/>
            </p:cNvPicPr>
            <p:nvPr/>
          </p:nvPicPr>
          <p:blipFill rotWithShape="1">
            <a:blip r:embed="rId4"/>
            <a:srcRect t="2640"/>
            <a:stretch/>
          </p:blipFill>
          <p:spPr>
            <a:xfrm>
              <a:off x="10366507" y="3861807"/>
              <a:ext cx="18288000" cy="9616662"/>
            </a:xfrm>
            <a:prstGeom prst="rect">
              <a:avLst/>
            </a:prstGeom>
          </p:spPr>
        </p:pic>
        <p:pic>
          <p:nvPicPr>
            <p:cNvPr id="7" name="Picture 6"/>
            <p:cNvPicPr>
              <a:picLocks noChangeAspect="1"/>
            </p:cNvPicPr>
            <p:nvPr/>
          </p:nvPicPr>
          <p:blipFill rotWithShape="1">
            <a:blip r:embed="rId5"/>
            <a:srcRect t="2788" b="1412"/>
            <a:stretch/>
          </p:blipFill>
          <p:spPr>
            <a:xfrm>
              <a:off x="10385557" y="-5589918"/>
              <a:ext cx="18288000" cy="9471805"/>
            </a:xfrm>
            <a:prstGeom prst="rect">
              <a:avLst/>
            </a:prstGeom>
          </p:spPr>
        </p:pic>
        <p:pic>
          <p:nvPicPr>
            <p:cNvPr id="8" name="Picture 7"/>
            <p:cNvPicPr>
              <a:picLocks noChangeAspect="1"/>
            </p:cNvPicPr>
            <p:nvPr/>
          </p:nvPicPr>
          <p:blipFill rotWithShape="1">
            <a:blip r:embed="rId6"/>
            <a:srcRect t="2750"/>
            <a:stretch/>
          </p:blipFill>
          <p:spPr>
            <a:xfrm>
              <a:off x="10385557" y="-15186500"/>
              <a:ext cx="18268950" cy="9596582"/>
            </a:xfrm>
            <a:prstGeom prst="rect">
              <a:avLst/>
            </a:prstGeom>
          </p:spPr>
        </p:pic>
      </p:grpSp>
    </p:spTree>
    <p:extLst>
      <p:ext uri="{BB962C8B-B14F-4D97-AF65-F5344CB8AC3E}">
        <p14:creationId xmlns:p14="http://schemas.microsoft.com/office/powerpoint/2010/main" val="38039168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Pose Matching</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smtClean="0"/>
              <a:t>The Experiment</a:t>
            </a:r>
            <a:endParaRPr lang="en-GB" dirty="0"/>
          </a:p>
        </p:txBody>
      </p:sp>
      <p:grpSp>
        <p:nvGrpSpPr>
          <p:cNvPr id="2" name="Group 1"/>
          <p:cNvGrpSpPr/>
          <p:nvPr/>
        </p:nvGrpSpPr>
        <p:grpSpPr>
          <a:xfrm>
            <a:off x="5431626" y="1318650"/>
            <a:ext cx="2924602" cy="3055717"/>
            <a:chOff x="-6309360" y="-5627077"/>
            <a:chExt cx="18288000" cy="19107883"/>
          </a:xfrm>
        </p:grpSpPr>
        <p:pic>
          <p:nvPicPr>
            <p:cNvPr id="4" name="Picture 3"/>
            <p:cNvPicPr>
              <a:picLocks noChangeAspect="1"/>
            </p:cNvPicPr>
            <p:nvPr/>
          </p:nvPicPr>
          <p:blipFill rotWithShape="1">
            <a:blip r:embed="rId3"/>
            <a:srcRect t="3153"/>
            <a:stretch/>
          </p:blipFill>
          <p:spPr>
            <a:xfrm>
              <a:off x="-6309360" y="-5627077"/>
              <a:ext cx="18288000" cy="9566031"/>
            </a:xfrm>
            <a:prstGeom prst="rect">
              <a:avLst/>
            </a:prstGeom>
          </p:spPr>
        </p:pic>
        <p:pic>
          <p:nvPicPr>
            <p:cNvPr id="6" name="Picture 5"/>
            <p:cNvPicPr>
              <a:picLocks noChangeAspect="1"/>
            </p:cNvPicPr>
            <p:nvPr/>
          </p:nvPicPr>
          <p:blipFill rotWithShape="1">
            <a:blip r:embed="rId4"/>
            <a:srcRect t="3211"/>
            <a:stretch/>
          </p:blipFill>
          <p:spPr>
            <a:xfrm>
              <a:off x="-6309360" y="3938954"/>
              <a:ext cx="18288000" cy="9541852"/>
            </a:xfrm>
            <a:prstGeom prst="rect">
              <a:avLst/>
            </a:prstGeom>
          </p:spPr>
        </p:pic>
      </p:grpSp>
    </p:spTree>
    <p:extLst>
      <p:ext uri="{BB962C8B-B14F-4D97-AF65-F5344CB8AC3E}">
        <p14:creationId xmlns:p14="http://schemas.microsoft.com/office/powerpoint/2010/main" val="339724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Results</a:t>
            </a:r>
            <a:endParaRPr lang="en-GB" dirty="0"/>
          </a:p>
        </p:txBody>
      </p:sp>
      <p:sp>
        <p:nvSpPr>
          <p:cNvPr id="5" name="Google Shape;175;p23"/>
          <p:cNvSpPr txBox="1">
            <a:spLocks/>
          </p:cNvSpPr>
          <p:nvPr/>
        </p:nvSpPr>
        <p:spPr>
          <a:xfrm>
            <a:off x="2960032" y="842174"/>
            <a:ext cx="5406728" cy="460847"/>
          </a:xfrm>
          <a:prstGeom prst="rect">
            <a:avLst/>
          </a:prstGeom>
        </p:spPr>
        <p:txBody>
          <a:bodyPr spcFirstLastPara="1" vert="horz" wrap="square" lIns="91425" tIns="91425" rIns="91425" bIns="91425" rtlCol="0" anchor="t" anchorCtr="0">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spcBef>
                <a:spcPts val="0"/>
              </a:spcBef>
            </a:pPr>
            <a:r>
              <a:rPr lang="en-GB" sz="2000" dirty="0" smtClean="0"/>
              <a:t>- Shape Matching</a:t>
            </a:r>
            <a:endParaRPr lang="en-GB" sz="2000" dirty="0"/>
          </a:p>
        </p:txBody>
      </p:sp>
      <p:pic>
        <p:nvPicPr>
          <p:cNvPr id="8"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3982"/>
          <a:stretch/>
        </p:blipFill>
        <p:spPr>
          <a:xfrm>
            <a:off x="919954" y="1384300"/>
            <a:ext cx="3508379" cy="3017838"/>
          </a:xfrm>
          <a:prstGeom prst="rect">
            <a:avLst/>
          </a:prstGeom>
        </p:spPr>
      </p:pic>
      <p:pic>
        <p:nvPicPr>
          <p:cNvPr id="9" name="Content Placeholder 8"/>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137" t="5788" r="244" b="6249"/>
          <a:stretch/>
        </p:blipFill>
        <p:spPr>
          <a:xfrm>
            <a:off x="4874850" y="1384300"/>
            <a:ext cx="3280500" cy="3017838"/>
          </a:xfrm>
          <a:prstGeom prst="rect">
            <a:avLst/>
          </a:prstGeom>
        </p:spPr>
      </p:pic>
    </p:spTree>
    <p:extLst>
      <p:ext uri="{BB962C8B-B14F-4D97-AF65-F5344CB8AC3E}">
        <p14:creationId xmlns:p14="http://schemas.microsoft.com/office/powerpoint/2010/main" val="2319625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167745" y="1212273"/>
            <a:ext cx="2930237" cy="1720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691" t="7778" r="8431" b="6565"/>
          <a:stretch/>
        </p:blipFill>
        <p:spPr>
          <a:xfrm>
            <a:off x="5084617" y="342753"/>
            <a:ext cx="3013365" cy="4405745"/>
          </a:xfrm>
          <a:prstGeom prst="rect">
            <a:avLst/>
          </a:prstGeom>
        </p:spPr>
      </p:pic>
      <p:sp>
        <p:nvSpPr>
          <p:cNvPr id="2" name="Title 1"/>
          <p:cNvSpPr>
            <a:spLocks noGrp="1"/>
          </p:cNvSpPr>
          <p:nvPr>
            <p:ph type="title"/>
          </p:nvPr>
        </p:nvSpPr>
        <p:spPr/>
        <p:txBody>
          <a:bodyPr/>
          <a:lstStyle/>
          <a:p>
            <a:r>
              <a:rPr lang="en-GB" dirty="0"/>
              <a:t>The Results</a:t>
            </a:r>
          </a:p>
        </p:txBody>
      </p:sp>
      <p:sp>
        <p:nvSpPr>
          <p:cNvPr id="5" name="Google Shape;175;p23"/>
          <p:cNvSpPr txBox="1">
            <a:spLocks/>
          </p:cNvSpPr>
          <p:nvPr/>
        </p:nvSpPr>
        <p:spPr>
          <a:xfrm>
            <a:off x="2960032" y="842174"/>
            <a:ext cx="5406728" cy="460847"/>
          </a:xfrm>
          <a:prstGeom prst="rect">
            <a:avLst/>
          </a:prstGeom>
        </p:spPr>
        <p:txBody>
          <a:bodyPr spcFirstLastPara="1" vert="horz" wrap="square" lIns="91425" tIns="91425" rIns="91425" bIns="91425" rtlCol="0" anchor="t" anchorCtr="0">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spcBef>
                <a:spcPts val="0"/>
              </a:spcBef>
            </a:pPr>
            <a:r>
              <a:rPr lang="en-GB" sz="2000" dirty="0" smtClean="0"/>
              <a:t>- Rotation Matching</a:t>
            </a:r>
            <a:endParaRPr lang="en-GB" sz="2000" dirty="0"/>
          </a:p>
        </p:txBody>
      </p:sp>
      <p:pic>
        <p:nvPicPr>
          <p:cNvPr id="6" name="Content Placeholder 5"/>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9697"/>
          <a:stretch/>
        </p:blipFill>
        <p:spPr>
          <a:xfrm>
            <a:off x="1131728" y="1384300"/>
            <a:ext cx="3084832" cy="3017838"/>
          </a:xfrm>
          <a:prstGeom prst="rect">
            <a:avLst/>
          </a:prstGeom>
        </p:spPr>
      </p:pic>
    </p:spTree>
    <p:extLst>
      <p:ext uri="{BB962C8B-B14F-4D97-AF65-F5344CB8AC3E}">
        <p14:creationId xmlns:p14="http://schemas.microsoft.com/office/powerpoint/2010/main" val="1277921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755" y="2078875"/>
            <a:ext cx="4019733" cy="2261100"/>
          </a:xfrm>
          <a:prstGeom prst="rect">
            <a:avLst/>
          </a:prstGeom>
        </p:spPr>
      </p:pic>
      <p:sp>
        <p:nvSpPr>
          <p:cNvPr id="6"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What is the 4th Dimension</a:t>
            </a:r>
            <a:r>
              <a:rPr lang="en-GB" dirty="0" smtClean="0"/>
              <a:t> Structure</a:t>
            </a:r>
            <a:endParaRPr lang="en-GB" dirty="0"/>
          </a:p>
        </p:txBody>
      </p:sp>
      <p:sp>
        <p:nvSpPr>
          <p:cNvPr id="7" name="Rectangle 6"/>
          <p:cNvSpPr/>
          <p:nvPr/>
        </p:nvSpPr>
        <p:spPr>
          <a:xfrm>
            <a:off x="4739238" y="1911926"/>
            <a:ext cx="648393" cy="263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99" name="Google Shape;99;p15"/>
              <p:cNvSpPr txBox="1">
                <a:spLocks noGrp="1"/>
              </p:cNvSpPr>
              <p:nvPr>
                <p:ph type="body" idx="1"/>
              </p:nvPr>
            </p:nvSpPr>
            <p:spPr>
              <a:xfrm>
                <a:off x="729450" y="2078875"/>
                <a:ext cx="3884114" cy="22611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In 3D there are 3 Axes: </a:t>
                </a:r>
                <a14:m>
                  <m:oMath xmlns:m="http://schemas.openxmlformats.org/officeDocument/2006/math">
                    <m:r>
                      <a:rPr lang="en-GB" i="1" dirty="0" smtClean="0">
                        <a:latin typeface="Cambria Math" panose="02040503050406030204" pitchFamily="18" charset="0"/>
                      </a:rPr>
                      <m:t>𝑥</m:t>
                    </m:r>
                  </m:oMath>
                </a14:m>
                <a:r>
                  <a:rPr lang="en-GB" dirty="0" smtClean="0"/>
                  <a:t>, </a:t>
                </a:r>
                <a14:m>
                  <m:oMath xmlns:m="http://schemas.openxmlformats.org/officeDocument/2006/math">
                    <m:r>
                      <a:rPr lang="en-GB" i="1" dirty="0" smtClean="0">
                        <a:latin typeface="Cambria Math" panose="02040503050406030204" pitchFamily="18" charset="0"/>
                      </a:rPr>
                      <m:t>𝑦</m:t>
                    </m:r>
                  </m:oMath>
                </a14:m>
                <a:r>
                  <a:rPr lang="en-GB" dirty="0" smtClean="0"/>
                  <a:t> and </a:t>
                </a:r>
                <a14:m>
                  <m:oMath xmlns:m="http://schemas.openxmlformats.org/officeDocument/2006/math">
                    <m:r>
                      <a:rPr lang="en-GB" i="1" dirty="0" smtClean="0">
                        <a:latin typeface="Cambria Math" panose="02040503050406030204" pitchFamily="18" charset="0"/>
                      </a:rPr>
                      <m:t>𝑧</m:t>
                    </m:r>
                  </m:oMath>
                </a14:m>
                <a:r>
                  <a:rPr lang="en-GB" dirty="0" smtClean="0"/>
                  <a:t>.</a:t>
                </a:r>
              </a:p>
              <a:p>
                <a:pPr marL="285750" indent="-285750">
                  <a:spcAft>
                    <a:spcPts val="1200"/>
                  </a:spcAft>
                </a:pPr>
                <a:r>
                  <a:rPr lang="en-GB" dirty="0" smtClean="0"/>
                  <a:t>In 4D there are 4 Axes: </a:t>
                </a:r>
                <a14:m>
                  <m:oMath xmlns:m="http://schemas.openxmlformats.org/officeDocument/2006/math">
                    <m:r>
                      <a:rPr lang="en-GB" i="1" dirty="0" smtClean="0">
                        <a:latin typeface="Cambria Math" panose="02040503050406030204" pitchFamily="18" charset="0"/>
                      </a:rPr>
                      <m:t>𝑥</m:t>
                    </m:r>
                  </m:oMath>
                </a14:m>
                <a:r>
                  <a:rPr lang="en-GB" dirty="0" smtClean="0"/>
                  <a:t>, </a:t>
                </a:r>
                <a14:m>
                  <m:oMath xmlns:m="http://schemas.openxmlformats.org/officeDocument/2006/math">
                    <m:r>
                      <a:rPr lang="en-GB" i="1" dirty="0" smtClean="0">
                        <a:latin typeface="Cambria Math" panose="02040503050406030204" pitchFamily="18" charset="0"/>
                      </a:rPr>
                      <m:t>𝑦</m:t>
                    </m:r>
                  </m:oMath>
                </a14:m>
                <a:r>
                  <a:rPr lang="en-GB" dirty="0" smtClean="0"/>
                  <a:t>, </a:t>
                </a:r>
                <a14:m>
                  <m:oMath xmlns:m="http://schemas.openxmlformats.org/officeDocument/2006/math">
                    <m:r>
                      <a:rPr lang="en-GB" i="1" dirty="0" smtClean="0">
                        <a:latin typeface="Cambria Math" panose="02040503050406030204" pitchFamily="18" charset="0"/>
                      </a:rPr>
                      <m:t>𝑧</m:t>
                    </m:r>
                  </m:oMath>
                </a14:m>
                <a:r>
                  <a:rPr lang="en-GB" dirty="0" smtClean="0"/>
                  <a:t> and </a:t>
                </a:r>
                <a14:m>
                  <m:oMath xmlns:m="http://schemas.openxmlformats.org/officeDocument/2006/math">
                    <m:r>
                      <a:rPr lang="en-GB" i="1" dirty="0" smtClean="0">
                        <a:latin typeface="Cambria Math" panose="02040503050406030204" pitchFamily="18" charset="0"/>
                      </a:rPr>
                      <m:t>𝑤</m:t>
                    </m:r>
                  </m:oMath>
                </a14:m>
                <a:r>
                  <a:rPr lang="en-GB" dirty="0" smtClean="0"/>
                  <a:t>.</a:t>
                </a:r>
              </a:p>
              <a:p>
                <a:pPr marL="0" indent="0">
                  <a:spcAft>
                    <a:spcPts val="1200"/>
                  </a:spcAft>
                  <a:buNone/>
                </a:pPr>
                <a:endParaRPr lang="en-GB" dirty="0" smtClean="0"/>
              </a:p>
              <a:p>
                <a:pPr marL="285750" indent="-285750">
                  <a:spcAft>
                    <a:spcPts val="1200"/>
                  </a:spcAft>
                </a:pPr>
                <a:r>
                  <a:rPr lang="en-GB" dirty="0" smtClean="0"/>
                  <a:t>Each axes is perpendicular to each other. </a:t>
                </a:r>
              </a:p>
              <a:p>
                <a:pPr marL="285750" indent="-285750">
                  <a:spcAft>
                    <a:spcPts val="1200"/>
                  </a:spcAft>
                </a:pPr>
                <a:r>
                  <a:rPr lang="en-GB" dirty="0" smtClean="0"/>
                  <a:t>We cannot visualise a fourth perpendicular axis.</a:t>
                </a:r>
                <a:endParaRPr dirty="0"/>
              </a:p>
            </p:txBody>
          </p:sp>
        </mc:Choice>
        <mc:Fallback>
          <p:sp>
            <p:nvSpPr>
              <p:cNvPr id="99" name="Google Shape;99;p15"/>
              <p:cNvSpPr txBox="1">
                <a:spLocks noGrp="1" noRot="1" noChangeAspect="1" noMove="1" noResize="1" noEditPoints="1" noAdjustHandles="1" noChangeArrowheads="1" noChangeShapeType="1" noTextEdit="1"/>
              </p:cNvSpPr>
              <p:nvPr>
                <p:ph type="body" idx="1"/>
              </p:nvPr>
            </p:nvSpPr>
            <p:spPr>
              <a:xfrm>
                <a:off x="729450" y="2078875"/>
                <a:ext cx="3884114" cy="2261100"/>
              </a:xfrm>
              <a:prstGeom prst="rect">
                <a:avLst/>
              </a:prstGeom>
              <a:blipFill>
                <a:blip r:embed="rId4"/>
                <a:stretch>
                  <a:fillRect l="-314"/>
                </a:stretch>
              </a:blipFill>
            </p:spPr>
            <p:txBody>
              <a:bodyPr/>
              <a:lstStyle/>
              <a:p>
                <a:r>
                  <a:rPr lang="en-GB">
                    <a:noFill/>
                  </a:rPr>
                  <a:t> </a:t>
                </a:r>
              </a:p>
            </p:txBody>
          </p:sp>
        </mc:Fallback>
      </mc:AlternateContent>
      <p:sp>
        <p:nvSpPr>
          <p:cNvPr id="8" name="Rectangle 7"/>
          <p:cNvSpPr/>
          <p:nvPr/>
        </p:nvSpPr>
        <p:spPr>
          <a:xfrm>
            <a:off x="8418150" y="1891857"/>
            <a:ext cx="725850" cy="263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Results</a:t>
            </a:r>
          </a:p>
        </p:txBody>
      </p:sp>
      <p:sp>
        <p:nvSpPr>
          <p:cNvPr id="5" name="Google Shape;175;p23"/>
          <p:cNvSpPr txBox="1">
            <a:spLocks/>
          </p:cNvSpPr>
          <p:nvPr/>
        </p:nvSpPr>
        <p:spPr>
          <a:xfrm>
            <a:off x="2960032" y="842174"/>
            <a:ext cx="5406728" cy="460847"/>
          </a:xfrm>
          <a:prstGeom prst="rect">
            <a:avLst/>
          </a:prstGeom>
        </p:spPr>
        <p:txBody>
          <a:bodyPr spcFirstLastPara="1" vert="horz" wrap="square" lIns="91425" tIns="91425" rIns="91425" bIns="91425" rtlCol="0" anchor="t" anchorCtr="0">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spcBef>
                <a:spcPts val="0"/>
              </a:spcBef>
            </a:pPr>
            <a:r>
              <a:rPr lang="en-GB" sz="2000" dirty="0" smtClean="0"/>
              <a:t>- Pose Matching</a:t>
            </a:r>
            <a:endParaRPr lang="en-GB" sz="2000" dirty="0"/>
          </a:p>
        </p:txBody>
      </p:sp>
      <p:pic>
        <p:nvPicPr>
          <p:cNvPr id="6" name="Content Placeholder 5"/>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725" b="13857"/>
          <a:stretch/>
        </p:blipFill>
        <p:spPr>
          <a:xfrm>
            <a:off x="963407" y="1384300"/>
            <a:ext cx="3421474" cy="3017838"/>
          </a:xfrm>
          <a:prstGeom prst="rect">
            <a:avLst/>
          </a:prstGeom>
        </p:spPr>
      </p:pic>
      <p:pic>
        <p:nvPicPr>
          <p:cNvPr id="7" name="Content Placeholder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248" t="6174" r="4474" b="5652"/>
          <a:stretch/>
        </p:blipFill>
        <p:spPr>
          <a:xfrm>
            <a:off x="4953062" y="1384300"/>
            <a:ext cx="3124075" cy="3017838"/>
          </a:xfrm>
          <a:prstGeom prst="rect">
            <a:avLst/>
          </a:prstGeom>
        </p:spPr>
      </p:pic>
    </p:spTree>
    <p:extLst>
      <p:ext uri="{BB962C8B-B14F-4D97-AF65-F5344CB8AC3E}">
        <p14:creationId xmlns:p14="http://schemas.microsoft.com/office/powerpoint/2010/main" val="32420202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smtClean="0"/>
              <a:t>Conclusion</a:t>
            </a:r>
            <a:endParaRPr lang="en-GB" dirty="0"/>
          </a:p>
        </p:txBody>
      </p:sp>
    </p:spTree>
    <p:extLst>
      <p:ext uri="{BB962C8B-B14F-4D97-AF65-F5344CB8AC3E}">
        <p14:creationId xmlns:p14="http://schemas.microsoft.com/office/powerpoint/2010/main" val="59912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Taking A </a:t>
            </a:r>
            <a:r>
              <a:rPr lang="en" sz="2000" dirty="0"/>
              <a:t>3D Cross Section</a:t>
            </a:r>
            <a:endParaRPr sz="2000" dirty="0"/>
          </a:p>
        </p:txBody>
      </p:sp>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How to view the 4th Dimension</a:t>
            </a:r>
            <a:endParaRPr lang="en-GB" dirty="0"/>
          </a:p>
        </p:txBody>
      </p:sp>
      <p:pic>
        <p:nvPicPr>
          <p:cNvPr id="107" name="Google Shape;107;p16"/>
          <p:cNvPicPr preferRelativeResize="0"/>
          <p:nvPr/>
        </p:nvPicPr>
        <p:blipFill rotWithShape="1">
          <a:blip r:embed="rId3">
            <a:alphaModFix/>
          </a:blip>
          <a:srcRect l="1690" t="5151" b="4953"/>
          <a:stretch/>
        </p:blipFill>
        <p:spPr>
          <a:xfrm>
            <a:off x="4021990" y="2078875"/>
            <a:ext cx="4396160" cy="2261100"/>
          </a:xfrm>
          <a:prstGeom prst="rect">
            <a:avLst/>
          </a:prstGeom>
          <a:noFill/>
          <a:ln>
            <a:noFill/>
          </a:ln>
        </p:spPr>
      </p:pic>
      <mc:AlternateContent xmlns:mc="http://schemas.openxmlformats.org/markup-compatibility/2006" xmlns:a14="http://schemas.microsoft.com/office/drawing/2010/main">
        <mc:Choice Requires="a14">
          <p:sp>
            <p:nvSpPr>
              <p:cNvPr id="9" name="Google Shape;99;p15"/>
              <p:cNvSpPr txBox="1">
                <a:spLocks noGrp="1"/>
              </p:cNvSpPr>
              <p:nvPr>
                <p:ph type="body" idx="1"/>
              </p:nvPr>
            </p:nvSpPr>
            <p:spPr>
              <a:xfrm>
                <a:off x="729450" y="2078875"/>
                <a:ext cx="3131350" cy="22611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 can take a 2D slice along the </a:t>
                </a:r>
                <a14:m>
                  <m:oMath xmlns:m="http://schemas.openxmlformats.org/officeDocument/2006/math">
                    <m:r>
                      <a:rPr lang="en-GB" i="1" dirty="0" smtClean="0">
                        <a:latin typeface="Cambria Math" panose="02040503050406030204" pitchFamily="18" charset="0"/>
                      </a:rPr>
                      <m:t>𝑥𝑦</m:t>
                    </m:r>
                  </m:oMath>
                </a14:m>
                <a:r>
                  <a:rPr lang="en-GB" dirty="0" smtClean="0"/>
                  <a:t> plane slice of a 3D object spanning </a:t>
                </a:r>
                <a14:m>
                  <m:oMath xmlns:m="http://schemas.openxmlformats.org/officeDocument/2006/math">
                    <m:r>
                      <a:rPr lang="en-GB" i="1" dirty="0" smtClean="0">
                        <a:latin typeface="Cambria Math" panose="02040503050406030204" pitchFamily="18" charset="0"/>
                      </a:rPr>
                      <m:t>𝑥</m:t>
                    </m:r>
                    <m:r>
                      <a:rPr lang="en-GB" b="0" i="1" dirty="0" smtClean="0">
                        <a:latin typeface="Cambria Math" panose="02040503050406030204" pitchFamily="18" charset="0"/>
                      </a:rPr>
                      <m:t>,</m:t>
                    </m:r>
                    <m:r>
                      <a:rPr lang="en-GB" i="1" dirty="0" smtClean="0">
                        <a:latin typeface="Cambria Math" panose="02040503050406030204" pitchFamily="18" charset="0"/>
                      </a:rPr>
                      <m:t>𝑦</m:t>
                    </m:r>
                  </m:oMath>
                </a14:m>
                <a:r>
                  <a:rPr lang="en-GB" dirty="0" smtClean="0"/>
                  <a:t> and </a:t>
                </a:r>
                <a14:m>
                  <m:oMath xmlns:m="http://schemas.openxmlformats.org/officeDocument/2006/math">
                    <m:r>
                      <a:rPr lang="en-GB" i="1" dirty="0" smtClean="0">
                        <a:latin typeface="Cambria Math" panose="02040503050406030204" pitchFamily="18" charset="0"/>
                      </a:rPr>
                      <m:t>𝑧</m:t>
                    </m:r>
                  </m:oMath>
                </a14:m>
                <a:r>
                  <a:rPr lang="en-GB" dirty="0" smtClean="0"/>
                  <a:t>.</a:t>
                </a:r>
              </a:p>
              <a:p>
                <a:pPr marL="0" indent="0">
                  <a:spcAft>
                    <a:spcPts val="1200"/>
                  </a:spcAft>
                  <a:buNone/>
                </a:pPr>
                <a:endParaRPr lang="en-GB" dirty="0" smtClean="0"/>
              </a:p>
              <a:p>
                <a:pPr marL="285750" indent="-285750">
                  <a:spcAft>
                    <a:spcPts val="1200"/>
                  </a:spcAft>
                </a:pPr>
                <a:r>
                  <a:rPr lang="en-GB" dirty="0" smtClean="0"/>
                  <a:t>Similarly,  we can take a 3D slice along the </a:t>
                </a:r>
                <a14:m>
                  <m:oMath xmlns:m="http://schemas.openxmlformats.org/officeDocument/2006/math">
                    <m:r>
                      <a:rPr lang="en-GB" i="1" dirty="0" smtClean="0">
                        <a:latin typeface="Cambria Math" panose="02040503050406030204" pitchFamily="18" charset="0"/>
                      </a:rPr>
                      <m:t>𝑥𝑦𝑧</m:t>
                    </m:r>
                  </m:oMath>
                </a14:m>
                <a:r>
                  <a:rPr lang="en-GB" dirty="0" smtClean="0"/>
                  <a:t> hyperplane of a 4D object spanning </a:t>
                </a:r>
                <a14:m>
                  <m:oMath xmlns:m="http://schemas.openxmlformats.org/officeDocument/2006/math">
                    <m:r>
                      <a:rPr lang="en-GB" i="1" dirty="0" smtClean="0">
                        <a:latin typeface="Cambria Math" panose="02040503050406030204" pitchFamily="18" charset="0"/>
                      </a:rPr>
                      <m:t>𝑥</m:t>
                    </m:r>
                    <m:r>
                      <a:rPr lang="en-GB" b="0" i="1" dirty="0" smtClean="0">
                        <a:latin typeface="Cambria Math" panose="02040503050406030204" pitchFamily="18" charset="0"/>
                      </a:rPr>
                      <m:t>,</m:t>
                    </m:r>
                    <m:r>
                      <a:rPr lang="en-GB" i="1" dirty="0" smtClean="0">
                        <a:latin typeface="Cambria Math" panose="02040503050406030204" pitchFamily="18" charset="0"/>
                      </a:rPr>
                      <m:t>𝑦</m:t>
                    </m:r>
                    <m:r>
                      <a:rPr lang="en-GB" b="0" i="1" dirty="0" smtClean="0">
                        <a:latin typeface="Cambria Math" panose="02040503050406030204" pitchFamily="18" charset="0"/>
                      </a:rPr>
                      <m:t>,</m:t>
                    </m:r>
                    <m:r>
                      <a:rPr lang="en-GB" i="1" dirty="0" smtClean="0">
                        <a:latin typeface="Cambria Math" panose="02040503050406030204" pitchFamily="18" charset="0"/>
                      </a:rPr>
                      <m:t>𝑧</m:t>
                    </m:r>
                  </m:oMath>
                </a14:m>
                <a:r>
                  <a:rPr lang="en-GB" dirty="0" smtClean="0"/>
                  <a:t> and </a:t>
                </a:r>
                <a14:m>
                  <m:oMath xmlns:m="http://schemas.openxmlformats.org/officeDocument/2006/math">
                    <m:r>
                      <a:rPr lang="en-GB" i="1" dirty="0" smtClean="0">
                        <a:latin typeface="Cambria Math" panose="02040503050406030204" pitchFamily="18" charset="0"/>
                      </a:rPr>
                      <m:t>𝑤</m:t>
                    </m:r>
                  </m:oMath>
                </a14:m>
                <a:r>
                  <a:rPr lang="en-GB" dirty="0" smtClean="0"/>
                  <a:t>.</a:t>
                </a:r>
                <a:endParaRPr dirty="0"/>
              </a:p>
            </p:txBody>
          </p:sp>
        </mc:Choice>
        <mc:Fallback xmlns="">
          <p:sp>
            <p:nvSpPr>
              <p:cNvPr id="9" name="Google Shape;99;p15"/>
              <p:cNvSpPr txBox="1">
                <a:spLocks noGrp="1" noRot="1" noChangeAspect="1" noMove="1" noResize="1" noEditPoints="1" noAdjustHandles="1" noChangeArrowheads="1" noChangeShapeType="1" noTextEdit="1"/>
              </p:cNvSpPr>
              <p:nvPr>
                <p:ph type="body" idx="1"/>
              </p:nvPr>
            </p:nvSpPr>
            <p:spPr>
              <a:xfrm>
                <a:off x="729450" y="2078875"/>
                <a:ext cx="3131350" cy="2261100"/>
              </a:xfrm>
              <a:prstGeom prst="rect">
                <a:avLst/>
              </a:prstGeom>
              <a:blipFill>
                <a:blip r:embed="rId4"/>
                <a:stretch>
                  <a:fillRect l="-390"/>
                </a:stretch>
              </a:blipFill>
            </p:spPr>
            <p:txBody>
              <a:bodyPr/>
              <a:lstStyle/>
              <a:p>
                <a:r>
                  <a:rPr lang="en-GB">
                    <a:noFill/>
                  </a:rPr>
                  <a:t> </a:t>
                </a:r>
              </a:p>
            </p:txBody>
          </p:sp>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Ray </a:t>
            </a:r>
            <a:r>
              <a:rPr lang="en" sz="2000" dirty="0"/>
              <a:t>Marching</a:t>
            </a:r>
            <a:endParaRPr sz="2000" dirty="0"/>
          </a:p>
        </p:txBody>
      </p:sp>
      <p:grpSp>
        <p:nvGrpSpPr>
          <p:cNvPr id="113" name="Google Shape;113;p17"/>
          <p:cNvGrpSpPr/>
          <p:nvPr/>
        </p:nvGrpSpPr>
        <p:grpSpPr>
          <a:xfrm>
            <a:off x="6597227" y="2079073"/>
            <a:ext cx="1821419" cy="2265952"/>
            <a:chOff x="6332375" y="1745150"/>
            <a:chExt cx="2085774" cy="2594825"/>
          </a:xfrm>
        </p:grpSpPr>
        <p:pic>
          <p:nvPicPr>
            <p:cNvPr id="114" name="Google Shape;114;p17"/>
            <p:cNvPicPr preferRelativeResize="0"/>
            <p:nvPr/>
          </p:nvPicPr>
          <p:blipFill rotWithShape="1">
            <a:blip r:embed="rId3">
              <a:alphaModFix/>
            </a:blip>
            <a:srcRect l="53714" b="19839"/>
            <a:stretch/>
          </p:blipFill>
          <p:spPr>
            <a:xfrm>
              <a:off x="6332375" y="3334525"/>
              <a:ext cx="2085774" cy="1005450"/>
            </a:xfrm>
            <a:prstGeom prst="rect">
              <a:avLst/>
            </a:prstGeom>
            <a:noFill/>
            <a:ln>
              <a:noFill/>
            </a:ln>
          </p:spPr>
        </p:pic>
        <p:pic>
          <p:nvPicPr>
            <p:cNvPr id="115" name="Google Shape;115;p17"/>
            <p:cNvPicPr preferRelativeResize="0"/>
            <p:nvPr/>
          </p:nvPicPr>
          <p:blipFill rotWithShape="1">
            <a:blip r:embed="rId3">
              <a:alphaModFix/>
            </a:blip>
            <a:srcRect r="63471"/>
            <a:stretch/>
          </p:blipFill>
          <p:spPr>
            <a:xfrm>
              <a:off x="6332375" y="1745150"/>
              <a:ext cx="2085774" cy="1589373"/>
            </a:xfrm>
            <a:prstGeom prst="rect">
              <a:avLst/>
            </a:prstGeom>
            <a:noFill/>
            <a:ln>
              <a:noFill/>
            </a:ln>
          </p:spPr>
        </p:pic>
      </p:grpSp>
      <p:sp>
        <p:nvSpPr>
          <p:cNvPr id="117" name="Google Shape;117;p17"/>
          <p:cNvSpPr txBox="1"/>
          <p:nvPr/>
        </p:nvSpPr>
        <p:spPr>
          <a:xfrm>
            <a:off x="6395144" y="4281508"/>
            <a:ext cx="2119800" cy="292357"/>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dirty="0" smtClean="0">
                <a:latin typeface="Lato"/>
                <a:ea typeface="Lato"/>
                <a:cs typeface="Lato"/>
                <a:sym typeface="Lato"/>
              </a:rPr>
              <a:t>Fun </a:t>
            </a:r>
            <a:r>
              <a:rPr lang="en" sz="700" dirty="0">
                <a:latin typeface="Lato"/>
                <a:ea typeface="Lato"/>
                <a:cs typeface="Lato"/>
                <a:sym typeface="Lato"/>
              </a:rPr>
              <a:t>Fact: The original Tron used Ray Marching!</a:t>
            </a:r>
            <a:endParaRPr sz="700" dirty="0">
              <a:latin typeface="Lato"/>
              <a:ea typeface="Lato"/>
              <a:cs typeface="Lato"/>
              <a:sym typeface="Lato"/>
            </a:endParaRPr>
          </a:p>
        </p:txBody>
      </p:sp>
      <p:sp>
        <p:nvSpPr>
          <p:cNvPr id="11"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Building 4D Shapes</a:t>
            </a:r>
            <a:endParaRPr lang="en-GB"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0990" y="2179780"/>
            <a:ext cx="2668693" cy="155416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587" y="2084598"/>
            <a:ext cx="3013194" cy="169492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Rotating </a:t>
            </a:r>
            <a:r>
              <a:rPr lang="en" sz="2000" dirty="0"/>
              <a:t>About a Plane</a:t>
            </a:r>
            <a:endParaRPr sz="2000" dirty="0"/>
          </a:p>
        </p:txBody>
      </p:sp>
      <mc:AlternateContent xmlns:mc="http://schemas.openxmlformats.org/markup-compatibility/2006" xmlns:a14="http://schemas.microsoft.com/office/drawing/2010/main">
        <mc:Choice Requires="a14">
          <p:sp>
            <p:nvSpPr>
              <p:cNvPr id="126" name="Google Shape;126;p18"/>
              <p:cNvSpPr txBox="1">
                <a:spLocks noGrp="1"/>
              </p:cNvSpPr>
              <p:nvPr>
                <p:ph type="body" idx="1"/>
              </p:nvPr>
            </p:nvSpPr>
            <p:spPr>
              <a:xfrm>
                <a:off x="729450" y="2078875"/>
                <a:ext cx="4066070" cy="22611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In 3D we generally think of rotating about an axis.</a:t>
                </a:r>
              </a:p>
              <a:p>
                <a:pPr marL="285750" indent="-285750">
                  <a:spcAft>
                    <a:spcPts val="1200"/>
                  </a:spcAft>
                </a:pPr>
                <a:r>
                  <a:rPr lang="en-GB" dirty="0" smtClean="0"/>
                  <a:t>Why leave the dimension to perform the rotation?</a:t>
                </a:r>
                <a:endParaRPr lang="en-GB" dirty="0"/>
              </a:p>
              <a:p>
                <a:pPr marL="285750" indent="-285750">
                  <a:spcAft>
                    <a:spcPts val="1200"/>
                  </a:spcAft>
                </a:pPr>
                <a:r>
                  <a:rPr lang="en-GB" dirty="0" smtClean="0"/>
                  <a:t>Planar rotation stays within the dimensions of rotation, and works in </a:t>
                </a:r>
                <a14:m>
                  <m:oMath xmlns:m="http://schemas.openxmlformats.org/officeDocument/2006/math">
                    <m:r>
                      <a:rPr lang="en-GB" i="1" dirty="0" smtClean="0">
                        <a:latin typeface="Cambria Math" panose="02040503050406030204" pitchFamily="18" charset="0"/>
                      </a:rPr>
                      <m:t>𝑛</m:t>
                    </m:r>
                  </m:oMath>
                </a14:m>
                <a:r>
                  <a:rPr lang="en-GB" dirty="0" smtClean="0"/>
                  <a:t> dimensions</a:t>
                </a:r>
              </a:p>
            </p:txBody>
          </p:sp>
        </mc:Choice>
        <mc:Fallback xmlns="">
          <p:sp>
            <p:nvSpPr>
              <p:cNvPr id="126" name="Google Shape;126;p18"/>
              <p:cNvSpPr txBox="1">
                <a:spLocks noGrp="1" noRot="1" noChangeAspect="1" noMove="1" noResize="1" noEditPoints="1" noAdjustHandles="1" noChangeArrowheads="1" noChangeShapeType="1" noTextEdit="1"/>
              </p:cNvSpPr>
              <p:nvPr>
                <p:ph type="body" idx="1"/>
              </p:nvPr>
            </p:nvSpPr>
            <p:spPr>
              <a:xfrm>
                <a:off x="729450" y="2078875"/>
                <a:ext cx="4066070" cy="2261100"/>
              </a:xfrm>
              <a:prstGeom prst="rect">
                <a:avLst/>
              </a:prstGeom>
              <a:blipFill>
                <a:blip r:embed="rId3"/>
                <a:stretch>
                  <a:fillRect l="-300" r="-300"/>
                </a:stretch>
              </a:blipFill>
            </p:spPr>
            <p:txBody>
              <a:bodyPr/>
              <a:lstStyle/>
              <a:p>
                <a:r>
                  <a:rPr lang="en-GB">
                    <a:noFill/>
                  </a:rPr>
                  <a:t> </a:t>
                </a:r>
              </a:p>
            </p:txBody>
          </p:sp>
        </mc:Fallback>
      </mc:AlternateContent>
      <p:pic>
        <p:nvPicPr>
          <p:cNvPr id="127" name="Google Shape;127;p18"/>
          <p:cNvPicPr preferRelativeResize="0"/>
          <p:nvPr/>
        </p:nvPicPr>
        <p:blipFill rotWithShape="1">
          <a:blip r:embed="rId4">
            <a:alphaModFix/>
          </a:blip>
          <a:srcRect l="4322" r="9052"/>
          <a:stretch/>
        </p:blipFill>
        <p:spPr>
          <a:xfrm>
            <a:off x="4935875" y="2078875"/>
            <a:ext cx="3482274" cy="2261100"/>
          </a:xfrm>
          <a:prstGeom prst="rect">
            <a:avLst/>
          </a:prstGeom>
          <a:noFill/>
          <a:ln>
            <a:noFill/>
          </a:ln>
        </p:spPr>
      </p:pic>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4D Rotation</a:t>
            </a: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 name="Google Shape;133;p19"/>
              <p:cNvSpPr txBox="1">
                <a:spLocks noGrp="1"/>
              </p:cNvSpPr>
              <p:nvPr>
                <p:ph type="body" idx="1"/>
              </p:nvPr>
            </p:nvSpPr>
            <p:spPr>
              <a:xfrm>
                <a:off x="729450" y="2078875"/>
                <a:ext cx="2458694" cy="22611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In 4D there are six degrees of rotation:</a:t>
                </a:r>
              </a:p>
              <a:p>
                <a:pPr marL="742950" lvl="1" indent="-285750"/>
                <a14:m>
                  <m:oMath xmlns:m="http://schemas.openxmlformats.org/officeDocument/2006/math">
                    <m:r>
                      <a:rPr lang="en-GB" i="1">
                        <a:latin typeface="Cambria Math" panose="02040503050406030204" pitchFamily="18" charset="0"/>
                      </a:rPr>
                      <m:t>𝑦</m:t>
                    </m:r>
                  </m:oMath>
                </a14:m>
                <a:r>
                  <a:rPr lang="en-GB" dirty="0" smtClean="0"/>
                  <a:t> to </a:t>
                </a:r>
                <a14:m>
                  <m:oMath xmlns:m="http://schemas.openxmlformats.org/officeDocument/2006/math">
                    <m:r>
                      <a:rPr lang="en-GB" i="1" dirty="0" smtClean="0">
                        <a:latin typeface="Cambria Math" panose="02040503050406030204" pitchFamily="18" charset="0"/>
                      </a:rPr>
                      <m:t>𝑧</m:t>
                    </m:r>
                  </m:oMath>
                </a14:m>
                <a:endParaRPr lang="en-GB" dirty="0" smtClean="0"/>
              </a:p>
              <a:p>
                <a:pPr marL="742950" lvl="1" indent="-285750"/>
                <a14:m>
                  <m:oMath xmlns:m="http://schemas.openxmlformats.org/officeDocument/2006/math">
                    <m:r>
                      <a:rPr lang="en-GB" i="1" dirty="0" smtClean="0">
                        <a:latin typeface="Cambria Math" panose="02040503050406030204" pitchFamily="18" charset="0"/>
                      </a:rPr>
                      <m:t>𝑥</m:t>
                    </m:r>
                  </m:oMath>
                </a14:m>
                <a:r>
                  <a:rPr lang="en-GB" dirty="0" smtClean="0"/>
                  <a:t> to </a:t>
                </a:r>
                <a14:m>
                  <m:oMath xmlns:m="http://schemas.openxmlformats.org/officeDocument/2006/math">
                    <m:r>
                      <a:rPr lang="en-GB" i="1" dirty="0" smtClean="0">
                        <a:latin typeface="Cambria Math" panose="02040503050406030204" pitchFamily="18" charset="0"/>
                      </a:rPr>
                      <m:t>𝑧</m:t>
                    </m:r>
                  </m:oMath>
                </a14:m>
                <a:endParaRPr lang="en-GB" dirty="0" smtClean="0"/>
              </a:p>
              <a:p>
                <a:pPr marL="742950" lvl="1" indent="-285750"/>
                <a14:m>
                  <m:oMath xmlns:m="http://schemas.openxmlformats.org/officeDocument/2006/math">
                    <m:r>
                      <a:rPr lang="en-GB" i="1" dirty="0">
                        <a:latin typeface="Cambria Math" panose="02040503050406030204" pitchFamily="18" charset="0"/>
                      </a:rPr>
                      <m:t>𝑥</m:t>
                    </m:r>
                  </m:oMath>
                </a14:m>
                <a:r>
                  <a:rPr lang="en-GB" dirty="0" smtClean="0"/>
                  <a:t> to </a:t>
                </a:r>
                <a14:m>
                  <m:oMath xmlns:m="http://schemas.openxmlformats.org/officeDocument/2006/math">
                    <m:r>
                      <a:rPr lang="en-GB" b="0" i="1" smtClean="0">
                        <a:latin typeface="Cambria Math" panose="02040503050406030204" pitchFamily="18" charset="0"/>
                      </a:rPr>
                      <m:t>𝑦</m:t>
                    </m:r>
                  </m:oMath>
                </a14:m>
                <a:endParaRPr lang="en-GB" dirty="0" smtClean="0"/>
              </a:p>
              <a:p>
                <a:pPr marL="742950" lvl="1" indent="-285750"/>
                <a14:m>
                  <m:oMath xmlns:m="http://schemas.openxmlformats.org/officeDocument/2006/math">
                    <m:r>
                      <a:rPr lang="en-GB" i="1" dirty="0">
                        <a:latin typeface="Cambria Math" panose="02040503050406030204" pitchFamily="18" charset="0"/>
                      </a:rPr>
                      <m:t>𝑥</m:t>
                    </m:r>
                  </m:oMath>
                </a14:m>
                <a:r>
                  <a:rPr lang="en-GB" dirty="0" smtClean="0"/>
                  <a:t> to </a:t>
                </a:r>
                <a14:m>
                  <m:oMath xmlns:m="http://schemas.openxmlformats.org/officeDocument/2006/math">
                    <m:r>
                      <a:rPr lang="en-GB" i="1" dirty="0" smtClean="0">
                        <a:latin typeface="Cambria Math" panose="02040503050406030204" pitchFamily="18" charset="0"/>
                      </a:rPr>
                      <m:t>𝑤</m:t>
                    </m:r>
                  </m:oMath>
                </a14:m>
                <a:endParaRPr lang="en-GB" dirty="0" smtClean="0"/>
              </a:p>
              <a:p>
                <a:pPr marL="742950" lvl="1" indent="-285750"/>
                <a14:m>
                  <m:oMath xmlns:m="http://schemas.openxmlformats.org/officeDocument/2006/math">
                    <m:r>
                      <a:rPr lang="en-GB" i="1">
                        <a:latin typeface="Cambria Math" panose="02040503050406030204" pitchFamily="18" charset="0"/>
                      </a:rPr>
                      <m:t>𝑦</m:t>
                    </m:r>
                  </m:oMath>
                </a14:m>
                <a:r>
                  <a:rPr lang="en-GB" dirty="0" smtClean="0"/>
                  <a:t> to </a:t>
                </a:r>
                <a14:m>
                  <m:oMath xmlns:m="http://schemas.openxmlformats.org/officeDocument/2006/math">
                    <m:r>
                      <a:rPr lang="en-GB" i="1" dirty="0" smtClean="0">
                        <a:latin typeface="Cambria Math" panose="02040503050406030204" pitchFamily="18" charset="0"/>
                      </a:rPr>
                      <m:t>𝑤</m:t>
                    </m:r>
                  </m:oMath>
                </a14:m>
                <a:endParaRPr lang="en-GB" dirty="0" smtClean="0"/>
              </a:p>
              <a:p>
                <a:pPr marL="742950" lvl="1" indent="-285750">
                  <a:spcAft>
                    <a:spcPts val="1200"/>
                  </a:spcAft>
                </a:pPr>
                <a14:m>
                  <m:oMath xmlns:m="http://schemas.openxmlformats.org/officeDocument/2006/math">
                    <m:r>
                      <a:rPr lang="en-GB" i="1" dirty="0">
                        <a:latin typeface="Cambria Math" panose="02040503050406030204" pitchFamily="18" charset="0"/>
                      </a:rPr>
                      <m:t>𝑧</m:t>
                    </m:r>
                  </m:oMath>
                </a14:m>
                <a:r>
                  <a:rPr lang="en-GB" dirty="0" smtClean="0"/>
                  <a:t> to </a:t>
                </a:r>
                <a14:m>
                  <m:oMath xmlns:m="http://schemas.openxmlformats.org/officeDocument/2006/math">
                    <m:r>
                      <a:rPr lang="en-GB" i="1" dirty="0" smtClean="0">
                        <a:latin typeface="Cambria Math" panose="02040503050406030204" pitchFamily="18" charset="0"/>
                      </a:rPr>
                      <m:t>𝑤</m:t>
                    </m:r>
                  </m:oMath>
                </a14:m>
                <a:endParaRPr dirty="0"/>
              </a:p>
            </p:txBody>
          </p:sp>
        </mc:Choice>
        <mc:Fallback xmlns="">
          <p:sp>
            <p:nvSpPr>
              <p:cNvPr id="133" name="Google Shape;133;p19"/>
              <p:cNvSpPr txBox="1">
                <a:spLocks noGrp="1" noRot="1" noChangeAspect="1" noMove="1" noResize="1" noEditPoints="1" noAdjustHandles="1" noChangeArrowheads="1" noChangeShapeType="1" noTextEdit="1"/>
              </p:cNvSpPr>
              <p:nvPr>
                <p:ph type="body" idx="1"/>
              </p:nvPr>
            </p:nvSpPr>
            <p:spPr>
              <a:xfrm>
                <a:off x="729450" y="2078875"/>
                <a:ext cx="2458694" cy="2261100"/>
              </a:xfrm>
              <a:prstGeom prst="rect">
                <a:avLst/>
              </a:prstGeom>
              <a:blipFill>
                <a:blip r:embed="rId3"/>
                <a:stretch>
                  <a:fillRect l="-496"/>
                </a:stretch>
              </a:blipFill>
            </p:spPr>
            <p:txBody>
              <a:bodyPr/>
              <a:lstStyle/>
              <a:p>
                <a:r>
                  <a:rPr lang="en-GB">
                    <a:noFill/>
                  </a:rPr>
                  <a:t> </a:t>
                </a:r>
              </a:p>
            </p:txBody>
          </p:sp>
        </mc:Fallback>
      </mc:AlternateContent>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4D Rotation</a:t>
            </a:r>
            <a:endParaRPr lang="en-GB"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4815" y="3032473"/>
            <a:ext cx="1743335" cy="130750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8145" y="3032472"/>
            <a:ext cx="1743335" cy="130750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4815" y="1724973"/>
            <a:ext cx="1743336" cy="130750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1481" y="1724972"/>
            <a:ext cx="1743335" cy="130750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1480" y="3032473"/>
            <a:ext cx="1743336" cy="1307502"/>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8146" y="1724973"/>
            <a:ext cx="1743335" cy="130750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The </a:t>
            </a:r>
            <a:r>
              <a:rPr lang="en" sz="2000" dirty="0"/>
              <a:t>Rotor</a:t>
            </a:r>
            <a:endParaRPr sz="2000" dirty="0"/>
          </a:p>
        </p:txBody>
      </p:sp>
      <mc:AlternateContent xmlns:mc="http://schemas.openxmlformats.org/markup-compatibility/2006" xmlns:a14="http://schemas.microsoft.com/office/drawing/2010/main">
        <mc:Choice Requires="a14">
          <p:sp>
            <p:nvSpPr>
              <p:cNvPr id="133" name="Google Shape;133;p19"/>
              <p:cNvSpPr txBox="1">
                <a:spLocks noGrp="1"/>
              </p:cNvSpPr>
              <p:nvPr>
                <p:ph type="body" idx="1"/>
              </p:nvPr>
            </p:nvSpPr>
            <p:spPr>
              <a:xfrm>
                <a:off x="729450" y="2078875"/>
                <a:ext cx="4057295" cy="2261100"/>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pPr>
                <a:r>
                  <a:rPr lang="en-GB" dirty="0" smtClean="0"/>
                  <a:t>Components of a Rotor:</a:t>
                </a:r>
              </a:p>
              <a:p>
                <a:pPr marL="742950" lvl="1" indent="-285750"/>
                <a:r>
                  <a:rPr lang="en-GB" dirty="0" smtClean="0"/>
                  <a:t>Scalar, </a:t>
                </a:r>
                <a14:m>
                  <m:oMath xmlns:m="http://schemas.openxmlformats.org/officeDocument/2006/math">
                    <m:r>
                      <a:rPr lang="en-GB" i="1" dirty="0" smtClean="0">
                        <a:latin typeface="Cambria Math" panose="02040503050406030204" pitchFamily="18" charset="0"/>
                      </a:rPr>
                      <m:t>𝑠</m:t>
                    </m:r>
                  </m:oMath>
                </a14:m>
                <a:r>
                  <a:rPr lang="en-GB" dirty="0" smtClean="0"/>
                  <a:t> – specifies amount to rotate</a:t>
                </a:r>
              </a:p>
              <a:p>
                <a:pPr marL="742950" lvl="1" indent="-285750"/>
                <a:r>
                  <a:rPr lang="en-GB" dirty="0" err="1" smtClean="0"/>
                  <a:t>Bivector</a:t>
                </a:r>
                <a:r>
                  <a:rPr lang="en-GB" dirty="0" smtClean="0"/>
                  <a:t>, </a:t>
                </a:r>
                <a14:m>
                  <m:oMath xmlns:m="http://schemas.openxmlformats.org/officeDocument/2006/math">
                    <m:r>
                      <a:rPr lang="en-GB" i="1" dirty="0" smtClean="0">
                        <a:latin typeface="Cambria Math" panose="02040503050406030204" pitchFamily="18" charset="0"/>
                      </a:rPr>
                      <m:t>𝑏</m:t>
                    </m:r>
                  </m:oMath>
                </a14:m>
                <a:r>
                  <a:rPr lang="en-GB" dirty="0" smtClean="0"/>
                  <a:t> – Plane to rotate about</a:t>
                </a:r>
              </a:p>
              <a:p>
                <a:pPr marL="742950" lvl="1" indent="-285750">
                  <a:spcAft>
                    <a:spcPts val="1200"/>
                  </a:spcAft>
                </a:pPr>
                <a:r>
                  <a:rPr lang="en-GB" dirty="0" smtClean="0"/>
                  <a:t>Pseudo Scalar, </a:t>
                </a:r>
                <a14:m>
                  <m:oMath xmlns:m="http://schemas.openxmlformats.org/officeDocument/2006/math">
                    <m:r>
                      <a:rPr lang="en-GB" i="1" dirty="0" smtClean="0">
                        <a:latin typeface="Cambria Math" panose="02040503050406030204" pitchFamily="18" charset="0"/>
                      </a:rPr>
                      <m:t>𝑝</m:t>
                    </m:r>
                  </m:oMath>
                </a14:m>
                <a:r>
                  <a:rPr lang="en-GB" dirty="0" smtClean="0"/>
                  <a:t> – Normalisation scalar</a:t>
                </a:r>
              </a:p>
              <a:p>
                <a:pPr marL="457200" lvl="1" indent="0">
                  <a:spcAft>
                    <a:spcPts val="1200"/>
                  </a:spcAft>
                  <a:buNone/>
                </a:pPr>
                <a:endParaRPr lang="en-GB" dirty="0" smtClean="0"/>
              </a:p>
              <a:p>
                <a:pPr marL="285750" indent="-285750">
                  <a:spcAft>
                    <a:spcPts val="1200"/>
                  </a:spcAft>
                </a:pPr>
                <a:r>
                  <a:rPr lang="en-GB" dirty="0" smtClean="0"/>
                  <a:t>Rotating a Vector using a double reflection and the Geometric </a:t>
                </a:r>
                <a:r>
                  <a:rPr lang="en-GB" dirty="0"/>
                  <a:t>P</a:t>
                </a:r>
                <a:r>
                  <a:rPr lang="en-GB" dirty="0" smtClean="0"/>
                  <a:t>roduct:</a:t>
                </a:r>
              </a:p>
              <a:p>
                <a:pPr marL="742950" lvl="1" indent="-285750">
                  <a:spcAft>
                    <a:spcPts val="1200"/>
                  </a:spcAft>
                </a:pPr>
                <a:r>
                  <a:rPr lang="en-GB" dirty="0"/>
                  <a:t>.</a:t>
                </a:r>
                <a:endParaRPr dirty="0"/>
              </a:p>
            </p:txBody>
          </p:sp>
        </mc:Choice>
        <mc:Fallback xmlns="">
          <p:sp>
            <p:nvSpPr>
              <p:cNvPr id="133" name="Google Shape;133;p19"/>
              <p:cNvSpPr txBox="1">
                <a:spLocks noGrp="1" noRot="1" noChangeAspect="1" noMove="1" noResize="1" noEditPoints="1" noAdjustHandles="1" noChangeArrowheads="1" noChangeShapeType="1" noTextEdit="1"/>
              </p:cNvSpPr>
              <p:nvPr>
                <p:ph type="body" idx="1"/>
              </p:nvPr>
            </p:nvSpPr>
            <p:spPr>
              <a:xfrm>
                <a:off x="729450" y="2078875"/>
                <a:ext cx="4057295" cy="2261100"/>
              </a:xfrm>
              <a:prstGeom prst="rect">
                <a:avLst/>
              </a:prstGeom>
              <a:blipFill>
                <a:blip r:embed="rId3"/>
                <a:stretch>
                  <a:fillRect l="-301"/>
                </a:stretch>
              </a:blipFill>
            </p:spPr>
            <p:txBody>
              <a:bodyPr/>
              <a:lstStyle/>
              <a:p>
                <a:r>
                  <a:rPr lang="en-GB">
                    <a:noFill/>
                  </a:rPr>
                  <a:t> </a:t>
                </a:r>
              </a:p>
            </p:txBody>
          </p:sp>
        </mc:Fallback>
      </mc:AlternateContent>
      <p:sp>
        <p:nvSpPr>
          <p:cNvPr id="4"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4D Rotation</a:t>
            </a:r>
            <a:endParaRPr lang="en-GB" dirty="0"/>
          </a:p>
        </p:txBody>
      </p:sp>
      <p:pic>
        <p:nvPicPr>
          <p:cNvPr id="5" name="Picture 4"/>
          <p:cNvPicPr>
            <a:picLocks noChangeAspect="1"/>
          </p:cNvPicPr>
          <p:nvPr/>
        </p:nvPicPr>
        <p:blipFill rotWithShape="1">
          <a:blip r:embed="rId4"/>
          <a:srcRect t="27686" b="18319"/>
          <a:stretch/>
        </p:blipFill>
        <p:spPr>
          <a:xfrm>
            <a:off x="775491" y="3034598"/>
            <a:ext cx="3722109" cy="188681"/>
          </a:xfrm>
          <a:prstGeom prst="rect">
            <a:avLst/>
          </a:prstGeom>
        </p:spPr>
      </p:pic>
      <p:pic>
        <p:nvPicPr>
          <p:cNvPr id="6" name="Picture 5"/>
          <p:cNvPicPr>
            <a:picLocks noChangeAspect="1"/>
          </p:cNvPicPr>
          <p:nvPr/>
        </p:nvPicPr>
        <p:blipFill>
          <a:blip r:embed="rId5"/>
          <a:stretch>
            <a:fillRect/>
          </a:stretch>
        </p:blipFill>
        <p:spPr>
          <a:xfrm>
            <a:off x="1456245" y="3709050"/>
            <a:ext cx="836683" cy="278894"/>
          </a:xfrm>
          <a:prstGeom prst="rect">
            <a:avLst/>
          </a:prstGeom>
        </p:spPr>
      </p:pic>
      <p:pic>
        <p:nvPicPr>
          <p:cNvPr id="9" name="Picture 8"/>
          <p:cNvPicPr>
            <a:picLocks noChangeAspect="1"/>
          </p:cNvPicPr>
          <p:nvPr/>
        </p:nvPicPr>
        <p:blipFill>
          <a:blip r:embed="rId6"/>
          <a:stretch>
            <a:fillRect/>
          </a:stretch>
        </p:blipFill>
        <p:spPr>
          <a:xfrm>
            <a:off x="4881963" y="1620984"/>
            <a:ext cx="3695819" cy="2788266"/>
          </a:xfrm>
          <a:prstGeom prst="rect">
            <a:avLst/>
          </a:prstGeom>
        </p:spPr>
      </p:pic>
    </p:spTree>
    <p:extLst>
      <p:ext uri="{BB962C8B-B14F-4D97-AF65-F5344CB8AC3E}">
        <p14:creationId xmlns:p14="http://schemas.microsoft.com/office/powerpoint/2010/main" val="2497499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1"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4D </a:t>
            </a:r>
            <a:r>
              <a:rPr lang="en" dirty="0" smtClean="0"/>
              <a:t>Rotation:   </a:t>
            </a:r>
            <a:r>
              <a:rPr lang="en" dirty="0"/>
              <a:t>2D        3D        4D</a:t>
            </a:r>
            <a:endParaRPr lang="en-GB" dirty="0"/>
          </a:p>
        </p:txBody>
      </p:sp>
      <p:grpSp>
        <p:nvGrpSpPr>
          <p:cNvPr id="139" name="Google Shape;139;p20"/>
          <p:cNvGrpSpPr/>
          <p:nvPr/>
        </p:nvGrpSpPr>
        <p:grpSpPr>
          <a:xfrm>
            <a:off x="3100523" y="980280"/>
            <a:ext cx="1197600" cy="0"/>
            <a:chOff x="4722025" y="1319400"/>
            <a:chExt cx="1197600" cy="0"/>
          </a:xfrm>
        </p:grpSpPr>
        <p:cxnSp>
          <p:nvCxnSpPr>
            <p:cNvPr id="140" name="Google Shape;140;p20"/>
            <p:cNvCxnSpPr/>
            <p:nvPr/>
          </p:nvCxnSpPr>
          <p:spPr>
            <a:xfrm>
              <a:off x="4722025" y="1319400"/>
              <a:ext cx="207000" cy="0"/>
            </a:xfrm>
            <a:prstGeom prst="straightConnector1">
              <a:avLst/>
            </a:prstGeom>
            <a:noFill/>
            <a:ln w="38100" cap="flat" cmpd="sng">
              <a:solidFill>
                <a:schemeClr val="dk2"/>
              </a:solidFill>
              <a:prstDash val="solid"/>
              <a:round/>
              <a:headEnd type="none" w="med" len="med"/>
              <a:tailEnd type="triangle" w="med" len="med"/>
            </a:ln>
          </p:spPr>
        </p:cxnSp>
        <p:cxnSp>
          <p:nvCxnSpPr>
            <p:cNvPr id="141" name="Google Shape;141;p20"/>
            <p:cNvCxnSpPr/>
            <p:nvPr/>
          </p:nvCxnSpPr>
          <p:spPr>
            <a:xfrm>
              <a:off x="5712625" y="1319400"/>
              <a:ext cx="207000" cy="0"/>
            </a:xfrm>
            <a:prstGeom prst="straightConnector1">
              <a:avLst/>
            </a:prstGeom>
            <a:noFill/>
            <a:ln w="38100" cap="flat" cmpd="sng">
              <a:solidFill>
                <a:schemeClr val="dk2"/>
              </a:solidFill>
              <a:prstDash val="solid"/>
              <a:round/>
              <a:headEnd type="none" w="med" len="med"/>
              <a:tailEnd type="triangle" w="med" len="med"/>
            </a:ln>
          </p:spPr>
        </p:cxnSp>
      </p:grpSp>
      <p:sp>
        <p:nvSpPr>
          <p:cNvPr id="142" name="Google Shape;142;p20"/>
          <p:cNvSpPr txBox="1"/>
          <p:nvPr/>
        </p:nvSpPr>
        <p:spPr>
          <a:xfrm>
            <a:off x="2963073" y="1300825"/>
            <a:ext cx="378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2D Cross Section of 3D Object</a:t>
            </a:r>
            <a:endParaRPr sz="1300">
              <a:latin typeface="Lato"/>
              <a:ea typeface="Lato"/>
              <a:cs typeface="Lato"/>
              <a:sym typeface="Lato"/>
            </a:endParaRPr>
          </a:p>
        </p:txBody>
      </p:sp>
      <p:sp>
        <p:nvSpPr>
          <p:cNvPr id="143" name="Google Shape;143;p20"/>
          <p:cNvSpPr txBox="1"/>
          <p:nvPr/>
        </p:nvSpPr>
        <p:spPr>
          <a:xfrm>
            <a:off x="5932844" y="1300825"/>
            <a:ext cx="2713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3D Cross Section of 4D Object</a:t>
            </a:r>
            <a:endParaRPr sz="1300">
              <a:latin typeface="Lato"/>
              <a:ea typeface="Lato"/>
              <a:cs typeface="Lato"/>
              <a:sym typeface="Lato"/>
            </a:endParaRPr>
          </a:p>
        </p:txBody>
      </p:sp>
      <p:sp>
        <p:nvSpPr>
          <p:cNvPr id="144" name="Google Shape;144;p20"/>
          <p:cNvSpPr txBox="1"/>
          <p:nvPr/>
        </p:nvSpPr>
        <p:spPr>
          <a:xfrm>
            <a:off x="1630575" y="1954532"/>
            <a:ext cx="14121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latin typeface="Lato"/>
                <a:ea typeface="Lato"/>
                <a:cs typeface="Lato"/>
                <a:sym typeface="Lato"/>
              </a:rPr>
              <a:t>Rotation within dimensions</a:t>
            </a:r>
            <a:endParaRPr sz="1300">
              <a:latin typeface="Lato"/>
              <a:ea typeface="Lato"/>
              <a:cs typeface="Lato"/>
              <a:sym typeface="Lato"/>
            </a:endParaRPr>
          </a:p>
        </p:txBody>
      </p:sp>
      <p:sp>
        <p:nvSpPr>
          <p:cNvPr id="156" name="Google Shape;156;p20"/>
          <p:cNvSpPr txBox="1"/>
          <p:nvPr/>
        </p:nvSpPr>
        <p:spPr>
          <a:xfrm>
            <a:off x="1630575" y="3490221"/>
            <a:ext cx="14121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latin typeface="Lato"/>
                <a:ea typeface="Lato"/>
                <a:cs typeface="Lato"/>
                <a:sym typeface="Lato"/>
              </a:rPr>
              <a:t>Rotation outside of dimensions</a:t>
            </a:r>
            <a:endParaRPr sz="1300">
              <a:latin typeface="Lato"/>
              <a:ea typeface="Lato"/>
              <a:cs typeface="Lato"/>
              <a:sym typeface="Lato"/>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267" y="1701660"/>
            <a:ext cx="5214692" cy="293326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8" name="Rectangle 7"/>
          <p:cNvSpPr/>
          <p:nvPr/>
        </p:nvSpPr>
        <p:spPr>
          <a:xfrm>
            <a:off x="729450" y="3406755"/>
            <a:ext cx="7635140" cy="537714"/>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729451" y="2238292"/>
            <a:ext cx="7635140" cy="537714"/>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Google Shape;161;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smtClean="0"/>
              <a:t>W-Axis </a:t>
            </a:r>
            <a:r>
              <a:rPr lang="en" sz="2000" dirty="0"/>
              <a:t>“Timeline”</a:t>
            </a:r>
            <a:endParaRPr sz="2000" dirty="0"/>
          </a:p>
        </p:txBody>
      </p:sp>
      <p:pic>
        <p:nvPicPr>
          <p:cNvPr id="162" name="Google Shape;162;p21"/>
          <p:cNvPicPr preferRelativeResize="0"/>
          <p:nvPr/>
        </p:nvPicPr>
        <p:blipFill rotWithShape="1">
          <a:blip r:embed="rId3">
            <a:alphaModFix/>
          </a:blip>
          <a:srcRect l="4471" t="27471" r="7158" b="31888"/>
          <a:stretch/>
        </p:blipFill>
        <p:spPr>
          <a:xfrm>
            <a:off x="4636095" y="3414360"/>
            <a:ext cx="3597817" cy="521898"/>
          </a:xfrm>
          <a:prstGeom prst="rect">
            <a:avLst/>
          </a:prstGeom>
          <a:noFill/>
          <a:ln>
            <a:noFill/>
          </a:ln>
        </p:spPr>
      </p:pic>
      <p:pic>
        <p:nvPicPr>
          <p:cNvPr id="163" name="Google Shape;163;p21"/>
          <p:cNvPicPr preferRelativeResize="0"/>
          <p:nvPr/>
        </p:nvPicPr>
        <p:blipFill rotWithShape="1">
          <a:blip r:embed="rId4">
            <a:alphaModFix/>
          </a:blip>
          <a:srcRect l="3667" t="26832" r="4575" b="26040"/>
          <a:stretch/>
        </p:blipFill>
        <p:spPr>
          <a:xfrm>
            <a:off x="4750022" y="2253149"/>
            <a:ext cx="3386666" cy="508000"/>
          </a:xfrm>
          <a:prstGeom prst="rect">
            <a:avLst/>
          </a:prstGeom>
          <a:noFill/>
          <a:ln>
            <a:noFill/>
          </a:ln>
        </p:spPr>
      </p:pic>
      <p:sp>
        <p:nvSpPr>
          <p:cNvPr id="5" name="Google Shape;92;p14"/>
          <p:cNvSpPr txBox="1">
            <a:spLocks/>
          </p:cNvSpPr>
          <p:nvPr/>
        </p:nvSpPr>
        <p:spPr>
          <a:xfrm>
            <a:off x="729450" y="749690"/>
            <a:ext cx="7688700" cy="5352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85000"/>
              </a:lnSpc>
              <a:spcBef>
                <a:spcPts val="0"/>
              </a:spcBef>
              <a:spcAft>
                <a:spcPts val="0"/>
              </a:spcAft>
              <a:buSzPts val="2600"/>
              <a:buNone/>
              <a:defRPr sz="2600" kern="1200" spc="-38" baseline="0">
                <a:solidFill>
                  <a:schemeClr val="tx1">
                    <a:lumMod val="75000"/>
                    <a:lumOff val="25000"/>
                  </a:schemeClr>
                </a:solidFill>
                <a:latin typeface="+mj-lt"/>
                <a:ea typeface="+mj-ea"/>
                <a:cs typeface="+mj-cs"/>
              </a:defRPr>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r>
              <a:rPr lang="en" dirty="0"/>
              <a:t>Extending a Cross Section of a 4D Object</a:t>
            </a:r>
            <a:endParaRPr lang="en-GB"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234" y="1894536"/>
            <a:ext cx="4649563" cy="2615379"/>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750658" y="-375751"/>
                <a:ext cx="7676525" cy="369332"/>
              </a:xfrm>
              <a:prstGeom prst="rect">
                <a:avLst/>
              </a:prstGeom>
              <a:noFill/>
            </p:spPr>
            <p:txBody>
              <a:bodyPr wrap="none" rtlCol="0">
                <a:spAutoFit/>
              </a:bodyPr>
              <a:lstStyle/>
              <a:p>
                <a:r>
                  <a:rPr lang="en-GB" dirty="0" smtClean="0"/>
                  <a:t>2D cross section of 3D Object </a:t>
                </a:r>
                <a14:m>
                  <m:oMath xmlns:m="http://schemas.openxmlformats.org/officeDocument/2006/math">
                    <m:r>
                      <a:rPr lang="en-GB" i="1" smtClean="0">
                        <a:latin typeface="Cambria Math" panose="02040503050406030204" pitchFamily="18" charset="0"/>
                        <a:ea typeface="Cambria Math" panose="02040503050406030204" pitchFamily="18" charset="0"/>
                      </a:rPr>
                      <m:t>𝛿</m:t>
                    </m:r>
                    <m:r>
                      <a:rPr lang="en-GB" b="0" i="1" smtClean="0">
                        <a:latin typeface="Cambria Math" panose="02040503050406030204" pitchFamily="18" charset="0"/>
                        <a:ea typeface="Cambria Math" panose="02040503050406030204" pitchFamily="18" charset="0"/>
                      </a:rPr>
                      <m:t>=0.15</m:t>
                    </m:r>
                  </m:oMath>
                </a14:m>
                <a:r>
                  <a:rPr lang="en-GB" dirty="0" smtClean="0"/>
                  <a:t>       3D cross section of 4D object</a:t>
                </a:r>
                <a:r>
                  <a:rPr lang="en-GB" dirty="0">
                    <a:ea typeface="Cambria Math" panose="02040503050406030204" pitchFamily="18" charset="0"/>
                  </a:rPr>
                  <a:t> </a:t>
                </a:r>
                <a14:m>
                  <m:oMath xmlns:m="http://schemas.openxmlformats.org/officeDocument/2006/math">
                    <m:r>
                      <a:rPr lang="en-GB" i="1">
                        <a:latin typeface="Cambria Math" panose="02040503050406030204" pitchFamily="18" charset="0"/>
                        <a:ea typeface="Cambria Math" panose="02040503050406030204" pitchFamily="18" charset="0"/>
                      </a:rPr>
                      <m:t>𝛿</m:t>
                    </m:r>
                    <m:r>
                      <a:rPr lang="en-GB" i="1">
                        <a:latin typeface="Cambria Math" panose="02040503050406030204" pitchFamily="18" charset="0"/>
                        <a:ea typeface="Cambria Math" panose="02040503050406030204" pitchFamily="18" charset="0"/>
                      </a:rPr>
                      <m:t>=0.2</m:t>
                    </m:r>
                  </m:oMath>
                </a14:m>
                <a:endParaRPr lang="en-GB" dirty="0"/>
              </a:p>
            </p:txBody>
          </p:sp>
        </mc:Choice>
        <mc:Fallback xmlns="">
          <p:sp>
            <p:nvSpPr>
              <p:cNvPr id="4" name="TextBox 3"/>
              <p:cNvSpPr txBox="1">
                <a:spLocks noRot="1" noChangeAspect="1" noMove="1" noResize="1" noEditPoints="1" noAdjustHandles="1" noChangeArrowheads="1" noChangeShapeType="1" noTextEdit="1"/>
              </p:cNvSpPr>
              <p:nvPr/>
            </p:nvSpPr>
            <p:spPr>
              <a:xfrm>
                <a:off x="750658" y="-375751"/>
                <a:ext cx="7676525" cy="369332"/>
              </a:xfrm>
              <a:prstGeom prst="rect">
                <a:avLst/>
              </a:prstGeom>
              <a:blipFill>
                <a:blip r:embed="rId6"/>
                <a:stretch>
                  <a:fillRect l="-635" t="-8197" b="-24590"/>
                </a:stretch>
              </a:blipFill>
            </p:spPr>
            <p:txBody>
              <a:bodyPr/>
              <a:lstStyle/>
              <a:p>
                <a:r>
                  <a:rPr lang="en-GB">
                    <a:noFill/>
                  </a:rPr>
                  <a:t> </a:t>
                </a:r>
              </a:p>
            </p:txBody>
          </p:sp>
        </mc:Fallback>
      </mc:AlternateContent>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42573" t="3483" r="48727" b="86656"/>
          <a:stretch/>
        </p:blipFill>
        <p:spPr>
          <a:xfrm>
            <a:off x="5535493" y="1982771"/>
            <a:ext cx="404485" cy="257945"/>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33396" t="3742" r="56697" b="87543"/>
          <a:stretch/>
        </p:blipFill>
        <p:spPr>
          <a:xfrm>
            <a:off x="4815811" y="1993859"/>
            <a:ext cx="460618" cy="227937"/>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53573" t="4131" r="40746" b="87970"/>
          <a:stretch/>
        </p:blipFill>
        <p:spPr>
          <a:xfrm>
            <a:off x="6336787" y="2004534"/>
            <a:ext cx="264161" cy="206588"/>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62677" t="4519" r="31787" b="87971"/>
          <a:stretch/>
        </p:blipFill>
        <p:spPr>
          <a:xfrm>
            <a:off x="7030720" y="2014695"/>
            <a:ext cx="257387" cy="196427"/>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71636" t="4131" r="21736" b="87971"/>
          <a:stretch/>
        </p:blipFill>
        <p:spPr>
          <a:xfrm>
            <a:off x="7738198" y="2004534"/>
            <a:ext cx="308186" cy="20658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ustom 1">
      <a:dk1>
        <a:srgbClr val="000000"/>
      </a:dk1>
      <a:lt1>
        <a:sysClr val="window" lastClr="FFFFFF"/>
      </a:lt1>
      <a:dk2>
        <a:srgbClr val="4E607A"/>
      </a:dk2>
      <a:lt2>
        <a:srgbClr val="CCDDEA"/>
      </a:lt2>
      <a:accent1>
        <a:srgbClr val="9D6DD1"/>
      </a:accent1>
      <a:accent2>
        <a:srgbClr val="7030A0"/>
      </a:accent2>
      <a:accent3>
        <a:srgbClr val="8E17AF"/>
      </a:accent3>
      <a:accent4>
        <a:srgbClr val="C669CD"/>
      </a:accent4>
      <a:accent5>
        <a:srgbClr val="DBB2FC"/>
      </a:accent5>
      <a:accent6>
        <a:srgbClr val="FFC000"/>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TM02900769[[fn=Retrospect]]</Template>
  <TotalTime>2494</TotalTime>
  <Words>1086</Words>
  <Application>Microsoft Office PowerPoint</Application>
  <PresentationFormat>On-screen Show (16:9)</PresentationFormat>
  <Paragraphs>142</Paragraphs>
  <Slides>21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 Light</vt:lpstr>
      <vt:lpstr>Calibri</vt:lpstr>
      <vt:lpstr>Cambria Math</vt:lpstr>
      <vt:lpstr>Lato</vt:lpstr>
      <vt:lpstr>Arial</vt:lpstr>
      <vt:lpstr>Retrospect</vt:lpstr>
      <vt:lpstr>An Investigation into Extending a 3D Cross Section of 4D Geometry and their Effectiveness in Teaching Users to Manipulating This Geometry</vt:lpstr>
      <vt:lpstr>PowerPoint Presentation</vt:lpstr>
      <vt:lpstr>Taking A 3D Cross Section</vt:lpstr>
      <vt:lpstr>Ray Marching</vt:lpstr>
      <vt:lpstr>Rotating About a Plane</vt:lpstr>
      <vt:lpstr>PowerPoint Presentation</vt:lpstr>
      <vt:lpstr>The Rotor</vt:lpstr>
      <vt:lpstr>PowerPoint Presentation</vt:lpstr>
      <vt:lpstr>W-Axis “Timeline”</vt:lpstr>
      <vt:lpstr>Multi-Rotational Views</vt:lpstr>
      <vt:lpstr>3D Axial Rotations on the 3D Component of a 4D Plane of Rotation</vt:lpstr>
      <vt:lpstr>Challenges</vt:lpstr>
      <vt:lpstr>The van Hiele Model of Geometric Thinking</vt:lpstr>
      <vt:lpstr>Introduction</vt:lpstr>
      <vt:lpstr>Shape Matching</vt:lpstr>
      <vt:lpstr>Rotation Matching</vt:lpstr>
      <vt:lpstr>Pose Matching</vt:lpstr>
      <vt:lpstr>The Results</vt:lpstr>
      <vt:lpstr>The Results</vt:lpstr>
      <vt:lpstr>The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Investigation of How Best to Represent a 3D Cross Section of 4 Dimensional Objects</dc:title>
  <cp:lastModifiedBy>Joe Subbiani</cp:lastModifiedBy>
  <cp:revision>63</cp:revision>
  <dcterms:modified xsi:type="dcterms:W3CDTF">2022-03-24T16:53:15Z</dcterms:modified>
</cp:coreProperties>
</file>